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32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39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FF"/>
    <a:srgbClr val="00FF00"/>
    <a:srgbClr val="FF99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730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41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image" Target="../media/image12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2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4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15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7" Type="http://schemas.openxmlformats.org/officeDocument/2006/relationships/image" Target="../media/image172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7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157.wmf"/><Relationship Id="rId1" Type="http://schemas.openxmlformats.org/officeDocument/2006/relationships/image" Target="../media/image186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2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851F-C177-49C1-A8EA-E1F914AF4F46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E4B5-3E9D-4ADE-921C-01C291D72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42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8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9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1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19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2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5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6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20655-93A0-4516-AB19-A59D79629F3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1A24-4B7B-4C5B-9E5F-484F5DF37B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6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9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21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22.bin"/><Relationship Id="rId21" Type="http://schemas.openxmlformats.org/officeDocument/2006/relationships/oleObject" Target="../embeddings/oleObject131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image" Target="../media/image125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22.wmf"/><Relationship Id="rId22" Type="http://schemas.openxmlformats.org/officeDocument/2006/relationships/image" Target="../media/image1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32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39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wmf"/><Relationship Id="rId20" Type="http://schemas.openxmlformats.org/officeDocument/2006/relationships/image" Target="../media/image14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49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4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56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53.wmf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5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5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61.wmf"/><Relationship Id="rId4" Type="http://schemas.openxmlformats.org/officeDocument/2006/relationships/image" Target="../media/image15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166.png"/><Relationship Id="rId7" Type="http://schemas.openxmlformats.org/officeDocument/2006/relationships/image" Target="../media/image1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6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69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7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7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oleObject" Target="../embeddings/oleObject184.bin"/><Relationship Id="rId7" Type="http://schemas.openxmlformats.org/officeDocument/2006/relationships/image" Target="../media/image177.png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75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8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9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8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8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88.wmf"/><Relationship Id="rId3" Type="http://schemas.openxmlformats.org/officeDocument/2006/relationships/image" Target="../media/image189.emf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87.wmf"/><Relationship Id="rId5" Type="http://schemas.openxmlformats.org/officeDocument/2006/relationships/image" Target="../media/image186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96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19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826" y="-89819"/>
            <a:ext cx="9094348" cy="825419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微扰法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(Perturbation)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解薛定谔方程</a:t>
            </a:r>
            <a:endParaRPr lang="en-US" altLang="zh-CN" sz="36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74113"/>
              </p:ext>
            </p:extLst>
          </p:nvPr>
        </p:nvGraphicFramePr>
        <p:xfrm>
          <a:off x="861553" y="980709"/>
          <a:ext cx="54181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9" name="Equation" r:id="rId3" imgW="2044440" imgH="457200" progId="Equation.DSMT4">
                  <p:embed/>
                </p:oleObj>
              </mc:Choice>
              <mc:Fallback>
                <p:oleObj name="Equation" r:id="rId3" imgW="2044440" imgH="45720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53" y="980709"/>
                        <a:ext cx="5418138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2916" y="2236405"/>
            <a:ext cx="6028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简单如谐振子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求解已经很费劲</a:t>
            </a:r>
            <a:endParaRPr lang="en-US" altLang="en-US" sz="28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25028" y="3092191"/>
            <a:ext cx="8245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现实分子体系远比理想模型复杂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能量算符含有多项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如振动的非谐振项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如何解析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31241"/>
              </p:ext>
            </p:extLst>
          </p:nvPr>
        </p:nvGraphicFramePr>
        <p:xfrm>
          <a:off x="880611" y="4205579"/>
          <a:ext cx="54879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20" name="Equation" r:id="rId5" imgW="2133360" imgH="241200" progId="Equation.DSMT4">
                  <p:embed/>
                </p:oleObj>
              </mc:Choice>
              <mc:Fallback>
                <p:oleObj name="Equation" r:id="rId5" imgW="2133360" imgH="241200" progId="Equation.DSMT4">
                  <p:embed/>
                  <p:pic>
                    <p:nvPicPr>
                      <p:cNvPr id="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611" y="4205579"/>
                        <a:ext cx="54879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902" y="5086794"/>
            <a:ext cx="78562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体运动已经没有精确解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在我们所需要的精度和拥有的计算能力下做近似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9552" y="238742"/>
            <a:ext cx="2124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阶校正值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8788"/>
              </p:ext>
            </p:extLst>
          </p:nvPr>
        </p:nvGraphicFramePr>
        <p:xfrm>
          <a:off x="1348858" y="1266941"/>
          <a:ext cx="3212159" cy="102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4" name="Equation" r:id="rId3" imgW="1473120" imgH="469800" progId="Equation.DSMT4">
                  <p:embed/>
                </p:oleObj>
              </mc:Choice>
              <mc:Fallback>
                <p:oleObj name="Equation" r:id="rId3" imgW="1473120" imgH="469800" progId="Equation.DSMT4">
                  <p:embed/>
                  <p:pic>
                    <p:nvPicPr>
                      <p:cNvPr id="13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858" y="1266941"/>
                        <a:ext cx="3212159" cy="1024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74631"/>
              </p:ext>
            </p:extLst>
          </p:nvPr>
        </p:nvGraphicFramePr>
        <p:xfrm>
          <a:off x="1358117" y="2574562"/>
          <a:ext cx="7234234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05" name="Equation" r:id="rId5" imgW="4444920" imgH="634680" progId="Equation.DSMT4">
                  <p:embed/>
                </p:oleObj>
              </mc:Choice>
              <mc:Fallback>
                <p:oleObj name="Equation" r:id="rId5" imgW="4444920" imgH="634680" progId="Equation.DSMT4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117" y="2574562"/>
                        <a:ext cx="7234234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69502" y="265795"/>
            <a:ext cx="2841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非谐振子的应用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52346"/>
              </p:ext>
            </p:extLst>
          </p:nvPr>
        </p:nvGraphicFramePr>
        <p:xfrm>
          <a:off x="2725642" y="937546"/>
          <a:ext cx="54879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1" name="Equation" r:id="rId3" imgW="2133360" imgH="241200" progId="Equation.DSMT4">
                  <p:embed/>
                </p:oleObj>
              </mc:Choice>
              <mc:Fallback>
                <p:oleObj name="Equation" r:id="rId3" imgW="2133360" imgH="24120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642" y="937546"/>
                        <a:ext cx="54879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564" y="1943999"/>
            <a:ext cx="25648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能量算符只考虑到四阶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453421"/>
              </p:ext>
            </p:extLst>
          </p:nvPr>
        </p:nvGraphicFramePr>
        <p:xfrm>
          <a:off x="2703513" y="1724025"/>
          <a:ext cx="38496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2" name="Equation" r:id="rId5" imgW="1688760" imgH="419040" progId="Equation.DSMT4">
                  <p:embed/>
                </p:oleObj>
              </mc:Choice>
              <mc:Fallback>
                <p:oleObj name="Equation" r:id="rId5" imgW="1688760" imgH="41904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724025"/>
                        <a:ext cx="384968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89542"/>
              </p:ext>
            </p:extLst>
          </p:nvPr>
        </p:nvGraphicFramePr>
        <p:xfrm>
          <a:off x="2732651" y="3050527"/>
          <a:ext cx="24320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3" name="Equation" r:id="rId7" imgW="1066680" imgH="419040" progId="Equation.DSMT4">
                  <p:embed/>
                </p:oleObj>
              </mc:Choice>
              <mc:Fallback>
                <p:oleObj name="Equation" r:id="rId7" imgW="1066680" imgH="4190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651" y="3050527"/>
                        <a:ext cx="24320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602828"/>
              </p:ext>
            </p:extLst>
          </p:nvPr>
        </p:nvGraphicFramePr>
        <p:xfrm>
          <a:off x="2714813" y="4345992"/>
          <a:ext cx="20558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4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813" y="4345992"/>
                        <a:ext cx="20558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48161"/>
              </p:ext>
            </p:extLst>
          </p:nvPr>
        </p:nvGraphicFramePr>
        <p:xfrm>
          <a:off x="5583971" y="3161943"/>
          <a:ext cx="2314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5" name="Equation" r:id="rId11" imgW="1015920" imgH="393480" progId="Equation.DSMT4">
                  <p:embed/>
                </p:oleObj>
              </mc:Choice>
              <mc:Fallback>
                <p:oleObj name="Equation" r:id="rId11" imgW="1015920" imgH="39348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971" y="3161943"/>
                        <a:ext cx="23145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034594"/>
              </p:ext>
            </p:extLst>
          </p:nvPr>
        </p:nvGraphicFramePr>
        <p:xfrm>
          <a:off x="5634329" y="4328756"/>
          <a:ext cx="33686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6" name="Equation" r:id="rId13" imgW="2628720" imgH="419040" progId="Equation.DSMT4">
                  <p:embed/>
                </p:oleObj>
              </mc:Choice>
              <mc:Fallback>
                <p:oleObj name="Equation" r:id="rId13" imgW="2628720" imgH="4190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329" y="4328756"/>
                        <a:ext cx="33686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03381" y="5256218"/>
            <a:ext cx="2564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800" b="1" dirty="0" err="1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,q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是正是负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2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230014"/>
              </p:ext>
            </p:extLst>
          </p:nvPr>
        </p:nvGraphicFramePr>
        <p:xfrm>
          <a:off x="1007443" y="243715"/>
          <a:ext cx="33686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7" name="Equation" r:id="rId3" imgW="2628720" imgH="419040" progId="Equation.DSMT4">
                  <p:embed/>
                </p:oleObj>
              </mc:Choice>
              <mc:Fallback>
                <p:oleObj name="Equation" r:id="rId3" imgW="2628720" imgH="41904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443" y="243715"/>
                        <a:ext cx="33686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0821"/>
              </p:ext>
            </p:extLst>
          </p:nvPr>
        </p:nvGraphicFramePr>
        <p:xfrm>
          <a:off x="5326794" y="61425"/>
          <a:ext cx="2834993" cy="95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8" name="Equation" r:id="rId5" imgW="2234880" imgH="749160" progId="Equation.DSMT4">
                  <p:embed/>
                </p:oleObj>
              </mc:Choice>
              <mc:Fallback>
                <p:oleObj name="Equation" r:id="rId5" imgW="2234880" imgH="749160" progId="Equation.DSMT4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794" y="61425"/>
                        <a:ext cx="2834993" cy="950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75288"/>
              </p:ext>
            </p:extLst>
          </p:nvPr>
        </p:nvGraphicFramePr>
        <p:xfrm>
          <a:off x="1015014" y="1229824"/>
          <a:ext cx="42973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9" name="Equation" r:id="rId7" imgW="3352680" imgH="419040" progId="Equation.DSMT4">
                  <p:embed/>
                </p:oleObj>
              </mc:Choice>
              <mc:Fallback>
                <p:oleObj name="Equation" r:id="rId7" imgW="335268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014" y="1229824"/>
                        <a:ext cx="429736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54885"/>
              </p:ext>
            </p:extLst>
          </p:nvPr>
        </p:nvGraphicFramePr>
        <p:xfrm>
          <a:off x="1556511" y="1939342"/>
          <a:ext cx="23923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0" name="Equation" r:id="rId9" imgW="1866600" imgH="419040" progId="Equation.DSMT4">
                  <p:embed/>
                </p:oleObj>
              </mc:Choice>
              <mc:Fallback>
                <p:oleObj name="Equation" r:id="rId9" imgW="186660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511" y="1939342"/>
                        <a:ext cx="23923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155989"/>
              </p:ext>
            </p:extLst>
          </p:nvPr>
        </p:nvGraphicFramePr>
        <p:xfrm>
          <a:off x="1495191" y="2512984"/>
          <a:ext cx="39544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1" name="Equation" r:id="rId11" imgW="3085920" imgH="749160" progId="Equation.DSMT4">
                  <p:embed/>
                </p:oleObj>
              </mc:Choice>
              <mc:Fallback>
                <p:oleObj name="Equation" r:id="rId11" imgW="3085920" imgH="74916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191" y="2512984"/>
                        <a:ext cx="395446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319816"/>
              </p:ext>
            </p:extLst>
          </p:nvPr>
        </p:nvGraphicFramePr>
        <p:xfrm>
          <a:off x="1500376" y="3515468"/>
          <a:ext cx="362902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2" name="Equation" r:id="rId13" imgW="2831760" imgH="749160" progId="Equation.DSMT4">
                  <p:embed/>
                </p:oleObj>
              </mc:Choice>
              <mc:Fallback>
                <p:oleObj name="Equation" r:id="rId13" imgW="2831760" imgH="74916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376" y="3515468"/>
                        <a:ext cx="362902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77013"/>
              </p:ext>
            </p:extLst>
          </p:nvPr>
        </p:nvGraphicFramePr>
        <p:xfrm>
          <a:off x="1532714" y="4550947"/>
          <a:ext cx="7293122" cy="69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3" name="Equation" r:id="rId15" imgW="7912080" imgH="749160" progId="Equation.DSMT4">
                  <p:embed/>
                </p:oleObj>
              </mc:Choice>
              <mc:Fallback>
                <p:oleObj name="Equation" r:id="rId15" imgW="7912080" imgH="74916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714" y="4550947"/>
                        <a:ext cx="7293122" cy="691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51032"/>
              </p:ext>
            </p:extLst>
          </p:nvPr>
        </p:nvGraphicFramePr>
        <p:xfrm>
          <a:off x="1501616" y="5346860"/>
          <a:ext cx="7410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4" name="Equation" r:id="rId17" imgW="8038800" imgH="749160" progId="Equation.DSMT4">
                  <p:embed/>
                </p:oleObj>
              </mc:Choice>
              <mc:Fallback>
                <p:oleObj name="Equation" r:id="rId17" imgW="8038800" imgH="74916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616" y="5346860"/>
                        <a:ext cx="7410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59225"/>
              </p:ext>
            </p:extLst>
          </p:nvPr>
        </p:nvGraphicFramePr>
        <p:xfrm>
          <a:off x="1486868" y="6109996"/>
          <a:ext cx="23653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05" name="Equation" r:id="rId19" imgW="2565360" imgH="749160" progId="Equation.DSMT4">
                  <p:embed/>
                </p:oleObj>
              </mc:Choice>
              <mc:Fallback>
                <p:oleObj name="Equation" r:id="rId19" imgW="2565360" imgH="74916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868" y="6109996"/>
                        <a:ext cx="23653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09103"/>
              </p:ext>
            </p:extLst>
          </p:nvPr>
        </p:nvGraphicFramePr>
        <p:xfrm>
          <a:off x="1042443" y="241506"/>
          <a:ext cx="38496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2" name="Equation" r:id="rId3" imgW="1688760" imgH="419040" progId="Equation.DSMT4">
                  <p:embed/>
                </p:oleObj>
              </mc:Choice>
              <mc:Fallback>
                <p:oleObj name="Equation" r:id="rId3" imgW="1688760" imgH="4190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443" y="241506"/>
                        <a:ext cx="384968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95174"/>
              </p:ext>
            </p:extLst>
          </p:nvPr>
        </p:nvGraphicFramePr>
        <p:xfrm>
          <a:off x="996894" y="1278243"/>
          <a:ext cx="6383234" cy="122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3" name="Equation" r:id="rId5" imgW="2450880" imgH="469800" progId="Equation.DSMT4">
                  <p:embed/>
                </p:oleObj>
              </mc:Choice>
              <mc:Fallback>
                <p:oleObj name="Equation" r:id="rId5" imgW="2450880" imgH="469800" progId="Equation.DSMT4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94" y="1278243"/>
                        <a:ext cx="6383234" cy="1220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0121" y="2787156"/>
            <a:ext cx="1353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谐振子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79455"/>
              </p:ext>
            </p:extLst>
          </p:nvPr>
        </p:nvGraphicFramePr>
        <p:xfrm>
          <a:off x="2149654" y="2615174"/>
          <a:ext cx="60467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4" name="Equation" r:id="rId7" imgW="2654280" imgH="393480" progId="Equation.DSMT4">
                  <p:embed/>
                </p:oleObj>
              </mc:Choice>
              <mc:Fallback>
                <p:oleObj name="Equation" r:id="rId7" imgW="2654280" imgH="39348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654" y="2615174"/>
                        <a:ext cx="60467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7254" y="3615887"/>
            <a:ext cx="4556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相邻两个能级的差是固定的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4871" y="4477082"/>
            <a:ext cx="3916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如果不是完美的谐振子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15634"/>
              </p:ext>
            </p:extLst>
          </p:nvPr>
        </p:nvGraphicFramePr>
        <p:xfrm>
          <a:off x="741765" y="5084382"/>
          <a:ext cx="6220896" cy="94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5" name="Equation" r:id="rId9" imgW="3098520" imgH="469800" progId="Equation.DSMT4">
                  <p:embed/>
                </p:oleObj>
              </mc:Choice>
              <mc:Fallback>
                <p:oleObj name="Equation" r:id="rId9" imgW="3098520" imgH="469800" progId="Equation.DSMT4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65" y="5084382"/>
                        <a:ext cx="6220896" cy="94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4865"/>
              </p:ext>
            </p:extLst>
          </p:nvPr>
        </p:nvGraphicFramePr>
        <p:xfrm>
          <a:off x="2060340" y="5916613"/>
          <a:ext cx="31623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6" name="Equation" r:id="rId11" imgW="1574640" imgH="469800" progId="Equation.DSMT4">
                  <p:embed/>
                </p:oleObj>
              </mc:Choice>
              <mc:Fallback>
                <p:oleObj name="Equation" r:id="rId11" imgW="1574640" imgH="46980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340" y="5916613"/>
                        <a:ext cx="31623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42242"/>
              </p:ext>
            </p:extLst>
          </p:nvPr>
        </p:nvGraphicFramePr>
        <p:xfrm>
          <a:off x="1048595" y="987529"/>
          <a:ext cx="43100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9" name="Equation" r:id="rId3" imgW="2145960" imgH="469800" progId="Equation.DSMT4">
                  <p:embed/>
                </p:oleObj>
              </mc:Choice>
              <mc:Fallback>
                <p:oleObj name="Equation" r:id="rId3" imgW="2145960" imgH="469800" progId="Equation.DSMT4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95" y="987529"/>
                        <a:ext cx="431006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52940" y="386630"/>
            <a:ext cx="6048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不完美的谐振子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两个相邻能级差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2537" y="2221752"/>
            <a:ext cx="74975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是负值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所以能级越高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它们之间的间隔越小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86" y="3098823"/>
            <a:ext cx="4323110" cy="32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673942" y="1581874"/>
            <a:ext cx="5206179" cy="2286000"/>
            <a:chOff x="1673942" y="1809136"/>
            <a:chExt cx="5206179" cy="2286000"/>
          </a:xfrm>
        </p:grpSpPr>
        <p:sp>
          <p:nvSpPr>
            <p:cNvPr id="4" name="矩形 3"/>
            <p:cNvSpPr/>
            <p:nvPr/>
          </p:nvSpPr>
          <p:spPr>
            <a:xfrm>
              <a:off x="1673942" y="1954162"/>
              <a:ext cx="5206179" cy="2116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Picture 2" descr="Picture1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65"/>
            <a:stretch/>
          </p:blipFill>
          <p:spPr bwMode="auto">
            <a:xfrm>
              <a:off x="1688690" y="1809136"/>
              <a:ext cx="481534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2445" y="4173344"/>
            <a:ext cx="47688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红峰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CN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拉伸振动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峰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CN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拉伸振动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9658" y="528209"/>
            <a:ext cx="6946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化学键的振动能级真的是</a:t>
            </a:r>
            <a:r>
              <a:rPr lang="zh-CN" altLang="en-US" sz="28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高间隔越窄吗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57272"/>
              </p:ext>
            </p:extLst>
          </p:nvPr>
        </p:nvGraphicFramePr>
        <p:xfrm>
          <a:off x="1609622" y="5630266"/>
          <a:ext cx="4891986" cy="64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06" name="Equation" r:id="rId4" imgW="1828800" imgH="241200" progId="Equation.DSMT4">
                  <p:embed/>
                </p:oleObj>
              </mc:Choice>
              <mc:Fallback>
                <p:oleObj name="Equation" r:id="rId4" imgW="1828800" imgH="241200" progId="Equation.DSMT4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622" y="5630266"/>
                        <a:ext cx="4891986" cy="642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4826" y="-89819"/>
            <a:ext cx="9094348" cy="98834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Stark Effect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4748" y="1370999"/>
            <a:ext cx="81516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在外电场的作用下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原子与分子的能级会改变与分裂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1913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Stark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Antonino </a:t>
            </a:r>
            <a:r>
              <a:rPr lang="en-US" altLang="zh-CN" sz="28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 </a:t>
            </a:r>
            <a:r>
              <a:rPr lang="en-US" altLang="zh-CN" sz="2800" b="1" dirty="0" err="1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Surdo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52" y="3119676"/>
            <a:ext cx="81516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外电场可能改变化学键的电子分布而改变强度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28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从而改变振动的频率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6213" y="4473241"/>
            <a:ext cx="81516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极性分子或电极表面的电场可达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2800" b="1" baseline="30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V/m,</a:t>
            </a:r>
          </a:p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可以让分子振动频率改变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1-100 cm</a:t>
            </a:r>
            <a:r>
              <a:rPr lang="en-US" altLang="zh-CN" sz="2800" b="1" baseline="30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7967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826" y="-89819"/>
            <a:ext cx="9094348" cy="98834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电场对化学键的影响</a:t>
            </a:r>
            <a:endParaRPr lang="en-US" altLang="zh-CN" sz="4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4748" y="1057180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电场对带点粒子做的功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93853"/>
              </p:ext>
            </p:extLst>
          </p:nvPr>
        </p:nvGraphicFramePr>
        <p:xfrm>
          <a:off x="677196" y="1637895"/>
          <a:ext cx="69786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8" name="Equation" r:id="rId3" imgW="2997000" imgH="469800" progId="Equation.DSMT4">
                  <p:embed/>
                </p:oleObj>
              </mc:Choice>
              <mc:Fallback>
                <p:oleObj name="Equation" r:id="rId3" imgW="2997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196" y="1637895"/>
                        <a:ext cx="697865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4684" y="2881467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电场对化学键做的功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91121"/>
              </p:ext>
            </p:extLst>
          </p:nvPr>
        </p:nvGraphicFramePr>
        <p:xfrm>
          <a:off x="599672" y="3478626"/>
          <a:ext cx="61801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9" name="Equation" r:id="rId5" imgW="2654280" imgH="469800" progId="Equation.DSMT4">
                  <p:embed/>
                </p:oleObj>
              </mc:Choice>
              <mc:Fallback>
                <p:oleObj name="Equation" r:id="rId5" imgW="2654280" imgH="46980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672" y="3478626"/>
                        <a:ext cx="6180137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301" y="4602957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电场对化学键做的功的高阶项</a:t>
            </a:r>
            <a:r>
              <a:rPr lang="en-US" altLang="zh-CN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45125"/>
              </p:ext>
            </p:extLst>
          </p:nvPr>
        </p:nvGraphicFramePr>
        <p:xfrm>
          <a:off x="529900" y="5187123"/>
          <a:ext cx="8073035" cy="108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10" name="Equation" r:id="rId7" imgW="4927320" imgH="660240" progId="Equation.DSMT4">
                  <p:embed/>
                </p:oleObj>
              </mc:Choice>
              <mc:Fallback>
                <p:oleObj name="Equation" r:id="rId7" imgW="4927320" imgH="66024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900" y="5187123"/>
                        <a:ext cx="8073035" cy="108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1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7023"/>
              </p:ext>
            </p:extLst>
          </p:nvPr>
        </p:nvGraphicFramePr>
        <p:xfrm>
          <a:off x="670555" y="2752593"/>
          <a:ext cx="47466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0" name="Equation" r:id="rId3" imgW="2082600" imgH="419040" progId="Equation.DSMT4">
                  <p:embed/>
                </p:oleObj>
              </mc:Choice>
              <mc:Fallback>
                <p:oleObj name="Equation" r:id="rId3" imgW="2082600" imgH="41904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55" y="2752593"/>
                        <a:ext cx="474662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0070"/>
              </p:ext>
            </p:extLst>
          </p:nvPr>
        </p:nvGraphicFramePr>
        <p:xfrm>
          <a:off x="768585" y="3905410"/>
          <a:ext cx="24320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1" name="Equation" r:id="rId5" imgW="1066680" imgH="419040" progId="Equation.DSMT4">
                  <p:embed/>
                </p:oleObj>
              </mc:Choice>
              <mc:Fallback>
                <p:oleObj name="Equation" r:id="rId5" imgW="1066680" imgH="41904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85" y="3905410"/>
                        <a:ext cx="24320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63670"/>
              </p:ext>
            </p:extLst>
          </p:nvPr>
        </p:nvGraphicFramePr>
        <p:xfrm>
          <a:off x="4392351" y="3924846"/>
          <a:ext cx="23145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2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351" y="3924846"/>
                        <a:ext cx="23145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9755" y="316818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只取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电场对化学键做的功的前两项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98843"/>
              </p:ext>
            </p:extLst>
          </p:nvPr>
        </p:nvGraphicFramePr>
        <p:xfrm>
          <a:off x="776683" y="943492"/>
          <a:ext cx="22764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3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683" y="943492"/>
                        <a:ext cx="2276475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5585" y="1984201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在电场下谐振子的能量算符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81427"/>
              </p:ext>
            </p:extLst>
          </p:nvPr>
        </p:nvGraphicFramePr>
        <p:xfrm>
          <a:off x="683255" y="4991749"/>
          <a:ext cx="31559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4" name="Equation" r:id="rId11" imgW="1384200" imgH="393480" progId="Equation.DSMT4">
                  <p:embed/>
                </p:oleObj>
              </mc:Choice>
              <mc:Fallback>
                <p:oleObj name="Equation" r:id="rId11" imgW="13842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55" y="4991749"/>
                        <a:ext cx="31559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49938"/>
              </p:ext>
            </p:extLst>
          </p:nvPr>
        </p:nvGraphicFramePr>
        <p:xfrm>
          <a:off x="4179888" y="5054600"/>
          <a:ext cx="47196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45" name="Equation" r:id="rId13" imgW="3682800" imgH="622080" progId="Equation.DSMT4">
                  <p:embed/>
                </p:oleObj>
              </mc:Choice>
              <mc:Fallback>
                <p:oleObj name="Equation" r:id="rId13" imgW="3682800" imgH="62208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054600"/>
                        <a:ext cx="47196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20291" y="6098837"/>
            <a:ext cx="8151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不同振动态键长不一样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各种性质也不一样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3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78479"/>
              </p:ext>
            </p:extLst>
          </p:nvPr>
        </p:nvGraphicFramePr>
        <p:xfrm>
          <a:off x="890588" y="271463"/>
          <a:ext cx="47196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58" name="Equation" r:id="rId3" imgW="3682800" imgH="622080" progId="Equation.DSMT4">
                  <p:embed/>
                </p:oleObj>
              </mc:Choice>
              <mc:Fallback>
                <p:oleObj name="Equation" r:id="rId3" imgW="3682800" imgH="6220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71463"/>
                        <a:ext cx="47196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68165"/>
              </p:ext>
            </p:extLst>
          </p:nvPr>
        </p:nvGraphicFramePr>
        <p:xfrm>
          <a:off x="1404938" y="1062038"/>
          <a:ext cx="41814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59" name="Equation" r:id="rId5" imgW="3263760" imgH="622080" progId="Equation.DSMT4">
                  <p:embed/>
                </p:oleObj>
              </mc:Choice>
              <mc:Fallback>
                <p:oleObj name="Equation" r:id="rId5" imgW="3263760" imgH="62208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062038"/>
                        <a:ext cx="41814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26101"/>
              </p:ext>
            </p:extLst>
          </p:nvPr>
        </p:nvGraphicFramePr>
        <p:xfrm>
          <a:off x="1438275" y="1825625"/>
          <a:ext cx="28813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0" name="Equation" r:id="rId7" imgW="2247840" imgH="622080" progId="Equation.DSMT4">
                  <p:embed/>
                </p:oleObj>
              </mc:Choice>
              <mc:Fallback>
                <p:oleObj name="Equation" r:id="rId7" imgW="2247840" imgH="62208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825625"/>
                        <a:ext cx="28813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91920" y="1235733"/>
            <a:ext cx="3800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偶极矩不是跃迁偶极矩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40963"/>
              </p:ext>
            </p:extLst>
          </p:nvPr>
        </p:nvGraphicFramePr>
        <p:xfrm>
          <a:off x="1015957" y="2729591"/>
          <a:ext cx="63658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1" name="Equation" r:id="rId9" imgW="2793960" imgH="393480" progId="Equation.DSMT4">
                  <p:embed/>
                </p:oleObj>
              </mc:Choice>
              <mc:Fallback>
                <p:oleObj name="Equation" r:id="rId9" imgW="2793960" imgH="393480" progId="Equation.DSMT4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57" y="2729591"/>
                        <a:ext cx="63658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52643" y="3844895"/>
            <a:ext cx="70958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基态到第一激发态的跃迁能量</a:t>
            </a:r>
            <a:r>
              <a:rPr lang="en-US" altLang="zh-CN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即红外或拉曼光谱测得的振动频率</a:t>
            </a:r>
            <a:r>
              <a:rPr lang="en-US" altLang="zh-CN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54885"/>
              </p:ext>
            </p:extLst>
          </p:nvPr>
        </p:nvGraphicFramePr>
        <p:xfrm>
          <a:off x="997506" y="4738132"/>
          <a:ext cx="6196509" cy="74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2" name="Equation" r:id="rId11" imgW="3301920" imgH="393480" progId="Equation.DSMT4">
                  <p:embed/>
                </p:oleObj>
              </mc:Choice>
              <mc:Fallback>
                <p:oleObj name="Equation" r:id="rId11" imgW="3301920" imgH="39348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506" y="4738132"/>
                        <a:ext cx="6196509" cy="740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41198"/>
              </p:ext>
            </p:extLst>
          </p:nvPr>
        </p:nvGraphicFramePr>
        <p:xfrm>
          <a:off x="1869195" y="5414198"/>
          <a:ext cx="30257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3" name="Equation" r:id="rId13" imgW="1612800" imgH="393480" progId="Equation.DSMT4">
                  <p:embed/>
                </p:oleObj>
              </mc:Choice>
              <mc:Fallback>
                <p:oleObj name="Equation" r:id="rId13" imgW="16128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195" y="5414198"/>
                        <a:ext cx="30257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97961"/>
              </p:ext>
            </p:extLst>
          </p:nvPr>
        </p:nvGraphicFramePr>
        <p:xfrm>
          <a:off x="2611744" y="6005972"/>
          <a:ext cx="578961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4" name="Equation" r:id="rId15" imgW="3085920" imgH="431640" progId="Equation.DSMT4">
                  <p:embed/>
                </p:oleObj>
              </mc:Choice>
              <mc:Fallback>
                <p:oleObj name="Equation" r:id="rId15" imgW="3085920" imgH="43164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744" y="6005972"/>
                        <a:ext cx="578961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0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8393" y="402193"/>
            <a:ext cx="84859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微扰法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方程按能量算符的主要项或分子本征能量算符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相对外加的电场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光场而言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来解析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其它贡献比较小的项作为校正因子来处理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en-US" sz="28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0106"/>
              </p:ext>
            </p:extLst>
          </p:nvPr>
        </p:nvGraphicFramePr>
        <p:xfrm>
          <a:off x="1063173" y="2080734"/>
          <a:ext cx="5128669" cy="69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6" name="Equation" r:id="rId3" imgW="1676160" imgH="228600" progId="Equation.DSMT4">
                  <p:embed/>
                </p:oleObj>
              </mc:Choice>
              <mc:Fallback>
                <p:oleObj name="Equation" r:id="rId3" imgW="1676160" imgH="22860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173" y="2080734"/>
                        <a:ext cx="5128669" cy="69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16509"/>
              </p:ext>
            </p:extLst>
          </p:nvPr>
        </p:nvGraphicFramePr>
        <p:xfrm>
          <a:off x="1072807" y="2941562"/>
          <a:ext cx="7772645" cy="75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7" name="Equation" r:id="rId5" imgW="4305240" imgH="419040" progId="Equation.DSMT4">
                  <p:embed/>
                </p:oleObj>
              </mc:Choice>
              <mc:Fallback>
                <p:oleObj name="Equation" r:id="rId5" imgW="4305240" imgH="41904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807" y="2941562"/>
                        <a:ext cx="7772645" cy="756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347797"/>
              </p:ext>
            </p:extLst>
          </p:nvPr>
        </p:nvGraphicFramePr>
        <p:xfrm>
          <a:off x="1056740" y="3954926"/>
          <a:ext cx="55927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58" name="Equation" r:id="rId7" imgW="1828800" imgH="228600" progId="Equation.DSMT4">
                  <p:embed/>
                </p:oleObj>
              </mc:Choice>
              <mc:Fallback>
                <p:oleObj name="Equation" r:id="rId7" imgW="1828800" imgH="228600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740" y="3954926"/>
                        <a:ext cx="55927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6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61" y="416045"/>
            <a:ext cx="3532414" cy="4925786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01697" y="5543328"/>
            <a:ext cx="73969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三键的拉伸振动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:(A)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红外吸收光谱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; (B)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在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10</a:t>
            </a:r>
            <a:r>
              <a:rPr lang="en-US" altLang="zh-CN" sz="2400" b="1" baseline="30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8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伏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/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米电场下的红外谱减去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(A); (C)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微分谱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8532" y="1189431"/>
            <a:ext cx="35189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电场会造成振动频率变化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还有其它因素也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会导致振动频率的变化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</a:p>
          <a:p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如氢键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配位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但本质上都是静电作用的结果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5524" y="6371690"/>
            <a:ext cx="230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JACS </a:t>
            </a:r>
            <a:r>
              <a:rPr lang="zh-CN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1995</a:t>
            </a:r>
            <a:r>
              <a:rPr lang="zh-C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117, 1449</a:t>
            </a:r>
          </a:p>
        </p:txBody>
      </p:sp>
    </p:spTree>
    <p:extLst>
      <p:ext uri="{BB962C8B-B14F-4D97-AF65-F5344CB8AC3E}">
        <p14:creationId xmlns:p14="http://schemas.microsoft.com/office/powerpoint/2010/main" val="13710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164482"/>
            <a:ext cx="9094348" cy="58105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波函数的理论框架如何处理随时间变化的分子性质和相互作用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2079" y="1420413"/>
            <a:ext cx="73969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以上薛定谔方程解析氢原子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谐振子问题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解决的是能级的具体数值等原子分子的自身固有的基本性质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2079" y="2692818"/>
            <a:ext cx="73969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自然界很多过程并不涉及这些基本性质的变化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而只是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能量布居数的改变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如光的吸收与辐射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热传导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分子能量传递与转化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02079" y="4138364"/>
            <a:ext cx="7396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这些过程如何用波函数的理论框架来描述呢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4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含时薛定谔方程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43933"/>
              </p:ext>
            </p:extLst>
          </p:nvPr>
        </p:nvGraphicFramePr>
        <p:xfrm>
          <a:off x="777151" y="2227694"/>
          <a:ext cx="1533197" cy="96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2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3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51" y="2227694"/>
                        <a:ext cx="1533197" cy="969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153630"/>
              </p:ext>
            </p:extLst>
          </p:nvPr>
        </p:nvGraphicFramePr>
        <p:xfrm>
          <a:off x="822991" y="1275540"/>
          <a:ext cx="2986322" cy="9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3" name="Equation" r:id="rId5" imgW="1358640" imgH="444240" progId="Equation.DSMT4">
                  <p:embed/>
                </p:oleObj>
              </mc:Choice>
              <mc:Fallback>
                <p:oleObj name="Equation" r:id="rId5" imgW="1358640" imgH="444240" progId="Equation.DSMT4">
                  <p:embed/>
                  <p:pic>
                    <p:nvPicPr>
                      <p:cNvPr id="33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91" y="1275540"/>
                        <a:ext cx="2986322" cy="97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55393" y="1538501"/>
            <a:ext cx="3616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基于波的假设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空间分布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37226" y="2517524"/>
            <a:ext cx="3478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基于波的假设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时间分布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049387"/>
              </p:ext>
            </p:extLst>
          </p:nvPr>
        </p:nvGraphicFramePr>
        <p:xfrm>
          <a:off x="872411" y="3282913"/>
          <a:ext cx="6269648" cy="56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4" name="Equation" r:id="rId7" imgW="2514600" imgH="228600" progId="Equation.DSMT4">
                  <p:embed/>
                </p:oleObj>
              </mc:Choice>
              <mc:Fallback>
                <p:oleObj name="Equation" r:id="rId7" imgW="2514600" imgH="22860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411" y="3282913"/>
                        <a:ext cx="6269648" cy="568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24035"/>
              </p:ext>
            </p:extLst>
          </p:nvPr>
        </p:nvGraphicFramePr>
        <p:xfrm>
          <a:off x="805315" y="3991529"/>
          <a:ext cx="1510445" cy="55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5"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15" y="3991529"/>
                        <a:ext cx="1510445" cy="554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17666"/>
              </p:ext>
            </p:extLst>
          </p:nvPr>
        </p:nvGraphicFramePr>
        <p:xfrm>
          <a:off x="769121" y="4609847"/>
          <a:ext cx="2482680" cy="85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6" name="Equation" r:id="rId11" imgW="1143000" imgH="393480" progId="Equation.DSMT4">
                  <p:embed/>
                </p:oleObj>
              </mc:Choice>
              <mc:Fallback>
                <p:oleObj name="Equation" r:id="rId11" imgW="1143000" imgH="39348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21" y="4609847"/>
                        <a:ext cx="2482680" cy="854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94248"/>
              </p:ext>
            </p:extLst>
          </p:nvPr>
        </p:nvGraphicFramePr>
        <p:xfrm>
          <a:off x="1747172" y="5422759"/>
          <a:ext cx="2245890" cy="59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7" name="Equation" r:id="rId13" imgW="863280" imgH="228600" progId="Equation.DSMT4">
                  <p:embed/>
                </p:oleObj>
              </mc:Choice>
              <mc:Fallback>
                <p:oleObj name="Equation" r:id="rId13" imgW="863280" imgH="22860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72" y="5422759"/>
                        <a:ext cx="2245890" cy="594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558077"/>
              </p:ext>
            </p:extLst>
          </p:nvPr>
        </p:nvGraphicFramePr>
        <p:xfrm>
          <a:off x="1745226" y="6050509"/>
          <a:ext cx="39306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8" name="Equation" r:id="rId15" imgW="1511280" imgH="228600" progId="Equation.DSMT4">
                  <p:embed/>
                </p:oleObj>
              </mc:Choice>
              <mc:Fallback>
                <p:oleObj name="Equation" r:id="rId15" imgW="1511280" imgH="228600" progId="Equation.DSMT4">
                  <p:embed/>
                  <p:pic>
                    <p:nvPicPr>
                      <p:cNvPr id="1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226" y="6050509"/>
                        <a:ext cx="39306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41771"/>
              </p:ext>
            </p:extLst>
          </p:nvPr>
        </p:nvGraphicFramePr>
        <p:xfrm>
          <a:off x="7606756" y="1298462"/>
          <a:ext cx="1104990" cy="106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09" name="Equation" r:id="rId17" imgW="317160" imgH="304560" progId="Equation.DSMT4">
                  <p:embed/>
                </p:oleObj>
              </mc:Choice>
              <mc:Fallback>
                <p:oleObj name="Equation" r:id="rId17" imgW="317160" imgH="30456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06756" y="1298462"/>
                        <a:ext cx="1104990" cy="1060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5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1354" y="434728"/>
            <a:ext cx="8684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如果能量算符的本征函数含时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假设我们可以把空间与时间分开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3494"/>
              </p:ext>
            </p:extLst>
          </p:nvPr>
        </p:nvGraphicFramePr>
        <p:xfrm>
          <a:off x="574860" y="1088959"/>
          <a:ext cx="4474227" cy="53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5" name="Equation" r:id="rId3" imgW="1701720" imgH="203040" progId="Equation.DSMT4">
                  <p:embed/>
                </p:oleObj>
              </mc:Choice>
              <mc:Fallback>
                <p:oleObj name="Equation" r:id="rId3" imgW="1701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860" y="1088959"/>
                        <a:ext cx="4474227" cy="53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0002"/>
              </p:ext>
            </p:extLst>
          </p:nvPr>
        </p:nvGraphicFramePr>
        <p:xfrm>
          <a:off x="574040" y="1643407"/>
          <a:ext cx="4981097" cy="88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6" name="Equation" r:id="rId5" imgW="2222280" imgH="393480" progId="Equation.DSMT4">
                  <p:embed/>
                </p:oleObj>
              </mc:Choice>
              <mc:Fallback>
                <p:oleObj name="Equation" r:id="rId5" imgW="2222280" imgH="39348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" y="1643407"/>
                        <a:ext cx="4981097" cy="883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15580"/>
              </p:ext>
            </p:extLst>
          </p:nvPr>
        </p:nvGraphicFramePr>
        <p:xfrm>
          <a:off x="2531385" y="2531693"/>
          <a:ext cx="3557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7" name="Equation" r:id="rId7" imgW="1587240" imgH="228600" progId="Equation.DSMT4">
                  <p:embed/>
                </p:oleObj>
              </mc:Choice>
              <mc:Fallback>
                <p:oleObj name="Equation" r:id="rId7" imgW="1587240" imgH="22860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385" y="2531693"/>
                        <a:ext cx="3557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4866"/>
              </p:ext>
            </p:extLst>
          </p:nvPr>
        </p:nvGraphicFramePr>
        <p:xfrm>
          <a:off x="2534270" y="3201193"/>
          <a:ext cx="24479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8" name="Equation" r:id="rId9" imgW="1091880" imgH="203040" progId="Equation.DSMT4">
                  <p:embed/>
                </p:oleObj>
              </mc:Choice>
              <mc:Fallback>
                <p:oleObj name="Equation" r:id="rId9" imgW="1091880" imgH="203040" progId="Equation.DSMT4">
                  <p:embed/>
                  <p:pic>
                    <p:nvPicPr>
                      <p:cNvPr id="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270" y="3201193"/>
                        <a:ext cx="24479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70982"/>
              </p:ext>
            </p:extLst>
          </p:nvPr>
        </p:nvGraphicFramePr>
        <p:xfrm>
          <a:off x="706549" y="3645628"/>
          <a:ext cx="4812899" cy="74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39" name="Equation" r:id="rId11" imgW="2539800" imgH="393480" progId="Equation.DSMT4">
                  <p:embed/>
                </p:oleObj>
              </mc:Choice>
              <mc:Fallback>
                <p:oleObj name="Equation" r:id="rId11" imgW="2539800" imgH="39348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49" y="3645628"/>
                        <a:ext cx="4812899" cy="74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81845"/>
              </p:ext>
            </p:extLst>
          </p:nvPr>
        </p:nvGraphicFramePr>
        <p:xfrm>
          <a:off x="688383" y="4354933"/>
          <a:ext cx="4283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40" name="Equation" r:id="rId13" imgW="2260440" imgH="393480" progId="Equation.DSMT4">
                  <p:embed/>
                </p:oleObj>
              </mc:Choice>
              <mc:Fallback>
                <p:oleObj name="Equation" r:id="rId13" imgW="2260440" imgH="39348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83" y="4354933"/>
                        <a:ext cx="42830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31210"/>
              </p:ext>
            </p:extLst>
          </p:nvPr>
        </p:nvGraphicFramePr>
        <p:xfrm>
          <a:off x="677442" y="5113508"/>
          <a:ext cx="2141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41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42" y="5113508"/>
                        <a:ext cx="2141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07917"/>
              </p:ext>
            </p:extLst>
          </p:nvPr>
        </p:nvGraphicFramePr>
        <p:xfrm>
          <a:off x="3299074" y="5192502"/>
          <a:ext cx="22367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42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074" y="5192502"/>
                        <a:ext cx="223678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37737"/>
              </p:ext>
            </p:extLst>
          </p:nvPr>
        </p:nvGraphicFramePr>
        <p:xfrm>
          <a:off x="714375" y="5957888"/>
          <a:ext cx="3919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043" name="Equation" r:id="rId19" imgW="2070000" imgH="330120" progId="Equation.DSMT4">
                  <p:embed/>
                </p:oleObj>
              </mc:Choice>
              <mc:Fallback>
                <p:oleObj name="Equation" r:id="rId19" imgW="2070000" imgH="33012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957888"/>
                        <a:ext cx="39195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39653" y="6150646"/>
            <a:ext cx="4286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波函数的含时部分只是相位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6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8515" y="401678"/>
            <a:ext cx="86840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假设一个体系里有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两个分子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开始时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在激发态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(D=1),A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(A=0);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过了一段时间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能量发生传递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这时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回到基态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(D=0),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被激发到激发态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(A=1).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这个时间多长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8516" y="1832034"/>
            <a:ext cx="7112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为什么能量会从一个分子传到另外一个分子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926" y="2404431"/>
            <a:ext cx="8629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分子由带正电的核及带负电的电子组成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可以被看成是一个偶极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452" y="3089790"/>
            <a:ext cx="8629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偶极在震荡的电场里会被诱发震荡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4615" y="3704897"/>
            <a:ext cx="8919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电磁波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是震荡的电场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波长通常远大于化学键尺寸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)), 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分子偶极会被电磁波诱导震荡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而震荡的偶极又会发射电磁波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713" y="4766186"/>
            <a:ext cx="8919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通常能量传递的分子间距离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(&lt;10nm)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远小于光的波长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(&gt;200nm).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传递的原因是偶极的震荡通过静电相互作用被另一个偶极感应到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269" y="5717307"/>
            <a:ext cx="8919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</a:t>
            </a:r>
            <a:r>
              <a:rPr lang="zh-CN" altLang="en-US" sz="24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震荡的敏感度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即跃迁偶极矩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和距离会影响两个分子间能量传递的耦合强度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6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728" y="329268"/>
            <a:ext cx="8752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分子间能量传递的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耦合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跃迁偶极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跃迁偶极相互作用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比较常用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dirty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20269"/>
              </p:ext>
            </p:extLst>
          </p:nvPr>
        </p:nvGraphicFramePr>
        <p:xfrm>
          <a:off x="667725" y="1029198"/>
          <a:ext cx="3447075" cy="122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01" name="Equation" r:id="rId3" imgW="1206360" imgH="431640" progId="Equation.DSMT4">
                  <p:embed/>
                </p:oleObj>
              </mc:Choice>
              <mc:Fallback>
                <p:oleObj name="Equation" r:id="rId3" imgW="1206360" imgH="4316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25" y="1029198"/>
                        <a:ext cx="3447075" cy="12211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35755"/>
              </p:ext>
            </p:extLst>
          </p:nvPr>
        </p:nvGraphicFramePr>
        <p:xfrm>
          <a:off x="4946391" y="1405320"/>
          <a:ext cx="3679816" cy="49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02" name="Equation" r:id="rId5" imgW="1688760" imgH="228600" progId="Equation.DSMT4">
                  <p:embed/>
                </p:oleObj>
              </mc:Choice>
              <mc:Fallback>
                <p:oleObj name="Equation" r:id="rId5" imgW="1688760" imgH="22860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391" y="1405320"/>
                        <a:ext cx="3679816" cy="4928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93128" y="264647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源于点电荷的库仑作用势能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16152"/>
              </p:ext>
            </p:extLst>
          </p:nvPr>
        </p:nvGraphicFramePr>
        <p:xfrm>
          <a:off x="530225" y="3379788"/>
          <a:ext cx="18129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703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379788"/>
                        <a:ext cx="1812925" cy="1112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33611" y="4793956"/>
            <a:ext cx="8418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0-1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的跃迁能量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400" b="1" baseline="-25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400" b="1" baseline="-25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耦合强度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能量传递速率</a:t>
            </a:r>
            <a:endParaRPr lang="zh-CN" altLang="en-US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0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355" y="2587575"/>
            <a:ext cx="86840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体系里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两个分子间有耦合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而且存在两个态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</a:t>
            </a:r>
          </a:p>
          <a:p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indent="-457200">
              <a:buAutoNum type="arabicParenBoth"/>
            </a:pP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在激发态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(D=1),A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在基态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(A=0);</a:t>
            </a:r>
          </a:p>
          <a:p>
            <a:pPr marL="457200" indent="-457200">
              <a:buAutoNum type="arabicParenBoth"/>
            </a:pPr>
            <a:endParaRPr lang="en-US" altLang="zh-CN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D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在基态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(D=0),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在激发态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(A=1). 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2661"/>
              </p:ext>
            </p:extLst>
          </p:nvPr>
        </p:nvGraphicFramePr>
        <p:xfrm>
          <a:off x="5849627" y="3227812"/>
          <a:ext cx="2812470" cy="59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2" name="Equation" r:id="rId3" imgW="1206360" imgH="253800" progId="Equation.DSMT4">
                  <p:embed/>
                </p:oleObj>
              </mc:Choice>
              <mc:Fallback>
                <p:oleObj name="Equation" r:id="rId3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9627" y="3227812"/>
                        <a:ext cx="2812470" cy="592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99119"/>
              </p:ext>
            </p:extLst>
          </p:nvPr>
        </p:nvGraphicFramePr>
        <p:xfrm>
          <a:off x="5859011" y="4003048"/>
          <a:ext cx="2752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3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9011" y="4003048"/>
                        <a:ext cx="275272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190332"/>
              </p:ext>
            </p:extLst>
          </p:nvPr>
        </p:nvGraphicFramePr>
        <p:xfrm>
          <a:off x="460519" y="827331"/>
          <a:ext cx="36433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4" name="Equation" r:id="rId7" imgW="1815840" imgH="355320" progId="Equation.DSMT4">
                  <p:embed/>
                </p:oleObj>
              </mc:Choice>
              <mc:Fallback>
                <p:oleObj name="Equation" r:id="rId7" imgW="1815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0519" y="827331"/>
                        <a:ext cx="3643313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91947"/>
              </p:ext>
            </p:extLst>
          </p:nvPr>
        </p:nvGraphicFramePr>
        <p:xfrm>
          <a:off x="424203" y="1477171"/>
          <a:ext cx="3762526" cy="76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5" name="Equation" r:id="rId9" imgW="1739880" imgH="355320" progId="Equation.DSMT4">
                  <p:embed/>
                </p:oleObj>
              </mc:Choice>
              <mc:Fallback>
                <p:oleObj name="Equation" r:id="rId9" imgW="1739880" imgH="35532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203" y="1477171"/>
                        <a:ext cx="3762526" cy="768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3588" y="225324"/>
            <a:ext cx="5111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如果分子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没有任何相互作用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726573"/>
              </p:ext>
            </p:extLst>
          </p:nvPr>
        </p:nvGraphicFramePr>
        <p:xfrm>
          <a:off x="547284" y="4760264"/>
          <a:ext cx="27257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6" name="Equation" r:id="rId11" imgW="1358640" imgH="253800" progId="Equation.DSMT4">
                  <p:embed/>
                </p:oleObj>
              </mc:Choice>
              <mc:Fallback>
                <p:oleObj name="Equation" r:id="rId11" imgW="1358640" imgH="25380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7284" y="4760264"/>
                        <a:ext cx="272573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9654"/>
              </p:ext>
            </p:extLst>
          </p:nvPr>
        </p:nvGraphicFramePr>
        <p:xfrm>
          <a:off x="3922788" y="4804048"/>
          <a:ext cx="26749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7" name="Equation" r:id="rId13" imgW="1333440" imgH="253800" progId="Equation.DSMT4">
                  <p:embed/>
                </p:oleObj>
              </mc:Choice>
              <mc:Fallback>
                <p:oleObj name="Equation" r:id="rId13" imgW="1333440" imgH="25380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2788" y="4804048"/>
                        <a:ext cx="2674937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87284"/>
              </p:ext>
            </p:extLst>
          </p:nvPr>
        </p:nvGraphicFramePr>
        <p:xfrm>
          <a:off x="477421" y="5330803"/>
          <a:ext cx="67770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8" name="Equation" r:id="rId15" imgW="3377880" imgH="355320" progId="Equation.DSMT4">
                  <p:embed/>
                </p:oleObj>
              </mc:Choice>
              <mc:Fallback>
                <p:oleObj name="Equation" r:id="rId15" imgW="3377880" imgH="35532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7421" y="5330803"/>
                        <a:ext cx="6777038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357286"/>
              </p:ext>
            </p:extLst>
          </p:nvPr>
        </p:nvGraphicFramePr>
        <p:xfrm>
          <a:off x="451818" y="5986820"/>
          <a:ext cx="6624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9" name="Equation" r:id="rId17" imgW="3301920" imgH="355320" progId="Equation.DSMT4">
                  <p:embed/>
                </p:oleObj>
              </mc:Choice>
              <mc:Fallback>
                <p:oleObj name="Equation" r:id="rId17" imgW="3301920" imgH="35532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1818" y="5986820"/>
                        <a:ext cx="6624637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73001"/>
              </p:ext>
            </p:extLst>
          </p:nvPr>
        </p:nvGraphicFramePr>
        <p:xfrm>
          <a:off x="4487863" y="1287463"/>
          <a:ext cx="36687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0" name="Equation" r:id="rId19" imgW="1828800" imgH="253800" progId="Equation.DSMT4">
                  <p:embed/>
                </p:oleObj>
              </mc:Choice>
              <mc:Fallback>
                <p:oleObj name="Equation" r:id="rId19" imgW="1828800" imgH="25380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87863" y="1287463"/>
                        <a:ext cx="366871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8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3588" y="225324"/>
            <a:ext cx="5111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在任意时刻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体系的状态为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42419"/>
              </p:ext>
            </p:extLst>
          </p:nvPr>
        </p:nvGraphicFramePr>
        <p:xfrm>
          <a:off x="786597" y="815784"/>
          <a:ext cx="6682839" cy="47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8" name="Equation" r:id="rId3" imgW="3568680" imgH="253800" progId="Equation.DSMT4">
                  <p:embed/>
                </p:oleObj>
              </mc:Choice>
              <mc:Fallback>
                <p:oleObj name="Equation" r:id="rId3" imgW="3568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597" y="815784"/>
                        <a:ext cx="6682839" cy="47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27228"/>
              </p:ext>
            </p:extLst>
          </p:nvPr>
        </p:nvGraphicFramePr>
        <p:xfrm>
          <a:off x="835350" y="1464286"/>
          <a:ext cx="1773604" cy="74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59" name="Equation" r:id="rId5" imgW="939600" imgH="393480" progId="Equation.DSMT4">
                  <p:embed/>
                </p:oleObj>
              </mc:Choice>
              <mc:Fallback>
                <p:oleObj name="Equation" r:id="rId5" imgW="939600" imgH="39348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50" y="1464286"/>
                        <a:ext cx="1773604" cy="743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3073"/>
              </p:ext>
            </p:extLst>
          </p:nvPr>
        </p:nvGraphicFramePr>
        <p:xfrm>
          <a:off x="807750" y="2359216"/>
          <a:ext cx="3738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0" name="Equation" r:id="rId7" imgW="1981080" imgH="253800" progId="Equation.DSMT4">
                  <p:embed/>
                </p:oleObj>
              </mc:Choice>
              <mc:Fallback>
                <p:oleObj name="Equation" r:id="rId7" imgW="1981080" imgH="25380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50" y="2359216"/>
                        <a:ext cx="37385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38770"/>
              </p:ext>
            </p:extLst>
          </p:nvPr>
        </p:nvGraphicFramePr>
        <p:xfrm>
          <a:off x="1423548" y="2949575"/>
          <a:ext cx="3186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1" name="Equation" r:id="rId9" imgW="1688760" imgH="253800" progId="Equation.DSMT4">
                  <p:embed/>
                </p:oleObj>
              </mc:Choice>
              <mc:Fallback>
                <p:oleObj name="Equation" r:id="rId9" imgW="1688760" imgH="253800" progId="Equation.DSMT4">
                  <p:embed/>
                  <p:pic>
                    <p:nvPicPr>
                      <p:cNvPr id="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548" y="2949575"/>
                        <a:ext cx="3186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0087"/>
              </p:ext>
            </p:extLst>
          </p:nvPr>
        </p:nvGraphicFramePr>
        <p:xfrm>
          <a:off x="1415188" y="3352522"/>
          <a:ext cx="64674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2" name="Equation" r:id="rId11" imgW="3429000" imgH="355320" progId="Equation.DSMT4">
                  <p:embed/>
                </p:oleObj>
              </mc:Choice>
              <mc:Fallback>
                <p:oleObj name="Equation" r:id="rId11" imgW="3429000" imgH="355320" progId="Equation.DSMT4">
                  <p:embed/>
                  <p:pic>
                    <p:nvPicPr>
                      <p:cNvPr id="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88" y="3352522"/>
                        <a:ext cx="64674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60234"/>
              </p:ext>
            </p:extLst>
          </p:nvPr>
        </p:nvGraphicFramePr>
        <p:xfrm>
          <a:off x="526246" y="4096076"/>
          <a:ext cx="4362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3" name="Equation" r:id="rId13" imgW="2311200" imgH="393480" progId="Equation.DSMT4">
                  <p:embed/>
                </p:oleObj>
              </mc:Choice>
              <mc:Fallback>
                <p:oleObj name="Equation" r:id="rId13" imgW="2311200" imgH="39348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46" y="4096076"/>
                        <a:ext cx="4362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06046"/>
              </p:ext>
            </p:extLst>
          </p:nvPr>
        </p:nvGraphicFramePr>
        <p:xfrm>
          <a:off x="1527308" y="4833097"/>
          <a:ext cx="6118398" cy="60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4" name="Equation" r:id="rId15" imgW="3974760" imgH="393480" progId="Equation.DSMT4">
                  <p:embed/>
                </p:oleObj>
              </mc:Choice>
              <mc:Fallback>
                <p:oleObj name="Equation" r:id="rId15" imgW="3974760" imgH="39348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308" y="4833097"/>
                        <a:ext cx="6118398" cy="605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61000"/>
              </p:ext>
            </p:extLst>
          </p:nvPr>
        </p:nvGraphicFramePr>
        <p:xfrm>
          <a:off x="1541463" y="5467350"/>
          <a:ext cx="73231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5" name="Equation" r:id="rId17" imgW="5029200" imgH="419040" progId="Equation.DSMT4">
                  <p:embed/>
                </p:oleObj>
              </mc:Choice>
              <mc:Fallback>
                <p:oleObj name="Equation" r:id="rId17" imgW="5029200" imgH="41904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5467350"/>
                        <a:ext cx="732313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78558"/>
              </p:ext>
            </p:extLst>
          </p:nvPr>
        </p:nvGraphicFramePr>
        <p:xfrm>
          <a:off x="1583405" y="6043547"/>
          <a:ext cx="66214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6" name="Equation" r:id="rId19" imgW="4546440" imgH="355320" progId="Equation.DSMT4">
                  <p:embed/>
                </p:oleObj>
              </mc:Choice>
              <mc:Fallback>
                <p:oleObj name="Equation" r:id="rId19" imgW="4546440" imgH="35532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405" y="6043547"/>
                        <a:ext cx="66214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5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73435"/>
              </p:ext>
            </p:extLst>
          </p:nvPr>
        </p:nvGraphicFramePr>
        <p:xfrm>
          <a:off x="360217" y="308576"/>
          <a:ext cx="8280691" cy="129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2" name="Equation" r:id="rId3" imgW="4546440" imgH="711000" progId="Equation.DSMT4">
                  <p:embed/>
                </p:oleObj>
              </mc:Choice>
              <mc:Fallback>
                <p:oleObj name="Equation" r:id="rId3" imgW="4546440" imgH="711000" progId="Equation.DSMT4">
                  <p:embed/>
                  <p:pic>
                    <p:nvPicPr>
                      <p:cNvPr id="1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17" y="308576"/>
                        <a:ext cx="8280691" cy="129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09801"/>
              </p:ext>
            </p:extLst>
          </p:nvPr>
        </p:nvGraphicFramePr>
        <p:xfrm>
          <a:off x="441091" y="1953518"/>
          <a:ext cx="78152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3" name="Equation" r:id="rId5" imgW="4292280" imgH="355320" progId="Equation.DSMT4">
                  <p:embed/>
                </p:oleObj>
              </mc:Choice>
              <mc:Fallback>
                <p:oleObj name="Equation" r:id="rId5" imgW="4292280" imgH="355320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91" y="1953518"/>
                        <a:ext cx="78152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692" y="2854901"/>
            <a:ext cx="2108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方程两边乘于</a:t>
            </a:r>
            <a:endParaRPr lang="en-US" altLang="zh-CN" sz="2400" b="1" dirty="0" smtClean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57159"/>
              </p:ext>
            </p:extLst>
          </p:nvPr>
        </p:nvGraphicFramePr>
        <p:xfrm>
          <a:off x="2465488" y="2771279"/>
          <a:ext cx="559063" cy="65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4" name="Equation" r:id="rId7" imgW="215640" imgH="253800" progId="Equation.DSMT4">
                  <p:embed/>
                </p:oleObj>
              </mc:Choice>
              <mc:Fallback>
                <p:oleObj name="Equation" r:id="rId7" imgW="215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5488" y="2771279"/>
                        <a:ext cx="559063" cy="657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28306"/>
              </p:ext>
            </p:extLst>
          </p:nvPr>
        </p:nvGraphicFramePr>
        <p:xfrm>
          <a:off x="261513" y="3648855"/>
          <a:ext cx="3076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5" name="Equation" r:id="rId9" imgW="1688760" imgH="342720" progId="Equation.DSMT4">
                  <p:embed/>
                </p:oleObj>
              </mc:Choice>
              <mc:Fallback>
                <p:oleObj name="Equation" r:id="rId9" imgW="1688760" imgH="34272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13" y="3648855"/>
                        <a:ext cx="30765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2700" y="4560157"/>
            <a:ext cx="2108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方程两边乘于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8510"/>
              </p:ext>
            </p:extLst>
          </p:nvPr>
        </p:nvGraphicFramePr>
        <p:xfrm>
          <a:off x="2504726" y="4476750"/>
          <a:ext cx="5921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6" name="Equation" r:id="rId11" imgW="228600" imgH="253800" progId="Equation.DSMT4">
                  <p:embed/>
                </p:oleObj>
              </mc:Choice>
              <mc:Fallback>
                <p:oleObj name="Equation" r:id="rId11" imgW="228600" imgH="2538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04726" y="4476750"/>
                        <a:ext cx="5921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798119"/>
              </p:ext>
            </p:extLst>
          </p:nvPr>
        </p:nvGraphicFramePr>
        <p:xfrm>
          <a:off x="370628" y="5370343"/>
          <a:ext cx="3076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7" name="Equation" r:id="rId13" imgW="1688760" imgH="342720" progId="Equation.DSMT4">
                  <p:embed/>
                </p:oleObj>
              </mc:Choice>
              <mc:Fallback>
                <p:oleObj name="Equation" r:id="rId13" imgW="1688760" imgH="34272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28" y="5370343"/>
                        <a:ext cx="30765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045770"/>
              </p:ext>
            </p:extLst>
          </p:nvPr>
        </p:nvGraphicFramePr>
        <p:xfrm>
          <a:off x="3678145" y="3429000"/>
          <a:ext cx="3382755" cy="88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8" name="Equation" r:id="rId15" imgW="1993680" imgH="520560" progId="Equation.DSMT4">
                  <p:embed/>
                </p:oleObj>
              </mc:Choice>
              <mc:Fallback>
                <p:oleObj name="Equation" r:id="rId15" imgW="1993680" imgH="52056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145" y="3429000"/>
                        <a:ext cx="3382755" cy="88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06229"/>
              </p:ext>
            </p:extLst>
          </p:nvPr>
        </p:nvGraphicFramePr>
        <p:xfrm>
          <a:off x="3738721" y="4479550"/>
          <a:ext cx="5354527" cy="57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79" name="Equation" r:id="rId17" imgW="3911400" imgH="419040" progId="Equation.DSMT4">
                  <p:embed/>
                </p:oleObj>
              </mc:Choice>
              <mc:Fallback>
                <p:oleObj name="Equation" r:id="rId17" imgW="3911400" imgH="419040" progId="Equation.DSMT4">
                  <p:embed/>
                  <p:pic>
                    <p:nvPicPr>
                      <p:cNvPr id="1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721" y="4479550"/>
                        <a:ext cx="5354527" cy="573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97540"/>
              </p:ext>
            </p:extLst>
          </p:nvPr>
        </p:nvGraphicFramePr>
        <p:xfrm>
          <a:off x="3788188" y="5203337"/>
          <a:ext cx="48148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80" name="Equation" r:id="rId19" imgW="3517560" imgH="342720" progId="Equation.DSMT4">
                  <p:embed/>
                </p:oleObj>
              </mc:Choice>
              <mc:Fallback>
                <p:oleObj name="Equation" r:id="rId19" imgW="3517560" imgH="342720" progId="Equation.DSMT4">
                  <p:embed/>
                  <p:pic>
                    <p:nvPicPr>
                      <p:cNvPr id="1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188" y="5203337"/>
                        <a:ext cx="48148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92806"/>
              </p:ext>
            </p:extLst>
          </p:nvPr>
        </p:nvGraphicFramePr>
        <p:xfrm>
          <a:off x="3770171" y="5870124"/>
          <a:ext cx="41370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81" name="Equation" r:id="rId21" imgW="3022560" imgH="342720" progId="Equation.DSMT4">
                  <p:embed/>
                </p:oleObj>
              </mc:Choice>
              <mc:Fallback>
                <p:oleObj name="Equation" r:id="rId21" imgW="3022560" imgH="342720" progId="Equation.DSMT4">
                  <p:embed/>
                  <p:pic>
                    <p:nvPicPr>
                      <p:cNvPr id="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171" y="5870124"/>
                        <a:ext cx="41370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0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28413"/>
              </p:ext>
            </p:extLst>
          </p:nvPr>
        </p:nvGraphicFramePr>
        <p:xfrm>
          <a:off x="716909" y="143654"/>
          <a:ext cx="3076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1" name="Equation" r:id="rId3" imgW="1688760" imgH="342720" progId="Equation.DSMT4">
                  <p:embed/>
                </p:oleObj>
              </mc:Choice>
              <mc:Fallback>
                <p:oleObj name="Equation" r:id="rId3" imgW="1688760" imgH="34272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09" y="143654"/>
                        <a:ext cx="30765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566046"/>
              </p:ext>
            </p:extLst>
          </p:nvPr>
        </p:nvGraphicFramePr>
        <p:xfrm>
          <a:off x="745617" y="1000538"/>
          <a:ext cx="5100814" cy="57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2" name="Equation" r:id="rId5" imgW="3022560" imgH="342720" progId="Equation.DSMT4">
                  <p:embed/>
                </p:oleObj>
              </mc:Choice>
              <mc:Fallback>
                <p:oleObj name="Equation" r:id="rId5" imgW="3022560" imgH="342720" progId="Equation.DSMT4">
                  <p:embed/>
                  <p:pic>
                    <p:nvPicPr>
                      <p:cNvPr id="1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17" y="1000538"/>
                        <a:ext cx="5100814" cy="579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2051"/>
              </p:ext>
            </p:extLst>
          </p:nvPr>
        </p:nvGraphicFramePr>
        <p:xfrm>
          <a:off x="747647" y="1805026"/>
          <a:ext cx="52498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3" name="Equation" r:id="rId7" imgW="3111480" imgH="520560" progId="Equation.DSMT4">
                  <p:embed/>
                </p:oleObj>
              </mc:Choice>
              <mc:Fallback>
                <p:oleObj name="Equation" r:id="rId7" imgW="3111480" imgH="520560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47" y="1805026"/>
                        <a:ext cx="52498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395991"/>
              </p:ext>
            </p:extLst>
          </p:nvPr>
        </p:nvGraphicFramePr>
        <p:xfrm>
          <a:off x="864032" y="2973679"/>
          <a:ext cx="3771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4" name="Equation" r:id="rId9" imgW="2234880" imgH="419040" progId="Equation.DSMT4">
                  <p:embed/>
                </p:oleObj>
              </mc:Choice>
              <mc:Fallback>
                <p:oleObj name="Equation" r:id="rId9" imgW="2234880" imgH="41904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32" y="2973679"/>
                        <a:ext cx="37719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45285"/>
              </p:ext>
            </p:extLst>
          </p:nvPr>
        </p:nvGraphicFramePr>
        <p:xfrm>
          <a:off x="882650" y="3856038"/>
          <a:ext cx="3814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5" name="Equation" r:id="rId11" imgW="2260440" imgH="419040" progId="Equation.DSMT4">
                  <p:embed/>
                </p:oleObj>
              </mc:Choice>
              <mc:Fallback>
                <p:oleObj name="Equation" r:id="rId11" imgW="2260440" imgH="419040" progId="Equation.DSMT4">
                  <p:embed/>
                  <p:pic>
                    <p:nvPicPr>
                      <p:cNvPr id="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856038"/>
                        <a:ext cx="3814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27088"/>
              </p:ext>
            </p:extLst>
          </p:nvPr>
        </p:nvGraphicFramePr>
        <p:xfrm>
          <a:off x="913064" y="4669329"/>
          <a:ext cx="53784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6" name="Equation" r:id="rId13" imgW="3187440" imgH="241200" progId="Equation.DSMT4">
                  <p:embed/>
                </p:oleObj>
              </mc:Choice>
              <mc:Fallback>
                <p:oleObj name="Equation" r:id="rId13" imgW="3187440" imgH="241200" progId="Equation.DSMT4">
                  <p:embed/>
                  <p:pic>
                    <p:nvPicPr>
                      <p:cNvPr id="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64" y="4669329"/>
                        <a:ext cx="53784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01315"/>
              </p:ext>
            </p:extLst>
          </p:nvPr>
        </p:nvGraphicFramePr>
        <p:xfrm>
          <a:off x="900455" y="5259486"/>
          <a:ext cx="6144831" cy="67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7" name="Equation" r:id="rId15" imgW="4508280" imgH="495000" progId="Equation.DSMT4">
                  <p:embed/>
                </p:oleObj>
              </mc:Choice>
              <mc:Fallback>
                <p:oleObj name="Equation" r:id="rId15" imgW="4508280" imgH="49500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55" y="5259486"/>
                        <a:ext cx="6144831" cy="67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06030"/>
              </p:ext>
            </p:extLst>
          </p:nvPr>
        </p:nvGraphicFramePr>
        <p:xfrm>
          <a:off x="939974" y="6001515"/>
          <a:ext cx="5367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8" name="Equation" r:id="rId17" imgW="3936960" imgH="495000" progId="Equation.DSMT4">
                  <p:embed/>
                </p:oleObj>
              </mc:Choice>
              <mc:Fallback>
                <p:oleObj name="Equation" r:id="rId17" imgW="3936960" imgH="4950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974" y="6001515"/>
                        <a:ext cx="5367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23296"/>
              </p:ext>
            </p:extLst>
          </p:nvPr>
        </p:nvGraphicFramePr>
        <p:xfrm>
          <a:off x="7444821" y="5411444"/>
          <a:ext cx="1193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19" name="Equation" r:id="rId19" imgW="876240" imgH="228600" progId="Equation.DSMT4">
                  <p:embed/>
                </p:oleObj>
              </mc:Choice>
              <mc:Fallback>
                <p:oleObj name="Equation" r:id="rId19" imgW="876240" imgH="2286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21" y="5411444"/>
                        <a:ext cx="1193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3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59564"/>
              </p:ext>
            </p:extLst>
          </p:nvPr>
        </p:nvGraphicFramePr>
        <p:xfrm>
          <a:off x="3155645" y="2246466"/>
          <a:ext cx="2583134" cy="60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2" name="Equation" r:id="rId3" imgW="1803240" imgH="419040" progId="Equation.DSMT4">
                  <p:embed/>
                </p:oleObj>
              </mc:Choice>
              <mc:Fallback>
                <p:oleObj name="Equation" r:id="rId3" imgW="1803240" imgH="41904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645" y="2246466"/>
                        <a:ext cx="2583134" cy="601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99702"/>
              </p:ext>
            </p:extLst>
          </p:nvPr>
        </p:nvGraphicFramePr>
        <p:xfrm>
          <a:off x="3140017" y="3137407"/>
          <a:ext cx="1829083" cy="58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3" name="Equation" r:id="rId5" imgW="876240" imgH="279360" progId="Equation.DSMT4">
                  <p:embed/>
                </p:oleObj>
              </mc:Choice>
              <mc:Fallback>
                <p:oleObj name="Equation" r:id="rId5" imgW="876240" imgH="27936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17" y="3137407"/>
                        <a:ext cx="1829083" cy="583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06147"/>
              </p:ext>
            </p:extLst>
          </p:nvPr>
        </p:nvGraphicFramePr>
        <p:xfrm>
          <a:off x="2030889" y="468314"/>
          <a:ext cx="5413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4" name="Equation" r:id="rId7" imgW="2997000" imgH="419040" progId="Equation.DSMT4">
                  <p:embed/>
                </p:oleObj>
              </mc:Choice>
              <mc:Fallback>
                <p:oleObj name="Equation" r:id="rId7" imgW="2997000" imgH="41904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889" y="468314"/>
                        <a:ext cx="5413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9264" y="1539362"/>
            <a:ext cx="1692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本征能量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9461" y="584567"/>
            <a:ext cx="1242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6809"/>
              </p:ext>
            </p:extLst>
          </p:nvPr>
        </p:nvGraphicFramePr>
        <p:xfrm>
          <a:off x="3068563" y="1468146"/>
          <a:ext cx="57102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5" name="Equation" r:id="rId9" imgW="3162240" imgH="393480" progId="Equation.DSMT4">
                  <p:embed/>
                </p:oleObj>
              </mc:Choice>
              <mc:Fallback>
                <p:oleObj name="Equation" r:id="rId9" imgW="3162240" imgH="393480" progId="Equation.DSMT4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563" y="1468146"/>
                        <a:ext cx="57102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3362" y="2330737"/>
            <a:ext cx="1692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本征函数</a:t>
            </a:r>
            <a:r>
              <a:rPr lang="en-US" altLang="zh-CN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en-US" sz="2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6442" y="3226774"/>
            <a:ext cx="2043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正交并归一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en-US" sz="28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20398"/>
              </p:ext>
            </p:extLst>
          </p:nvPr>
        </p:nvGraphicFramePr>
        <p:xfrm>
          <a:off x="3225303" y="3998454"/>
          <a:ext cx="1689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36" name="Equation" r:id="rId11" imgW="1688760" imgH="736560" progId="Equation.DSMT4">
                  <p:embed/>
                </p:oleObj>
              </mc:Choice>
              <mc:Fallback>
                <p:oleObj name="Equation" r:id="rId11" imgW="1688760" imgH="73656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303" y="3998454"/>
                        <a:ext cx="1689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8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74263"/>
              </p:ext>
            </p:extLst>
          </p:nvPr>
        </p:nvGraphicFramePr>
        <p:xfrm>
          <a:off x="1021640" y="351472"/>
          <a:ext cx="6144831" cy="67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2" name="Equation" r:id="rId3" imgW="4508280" imgH="495000" progId="Equation.DSMT4">
                  <p:embed/>
                </p:oleObj>
              </mc:Choice>
              <mc:Fallback>
                <p:oleObj name="Equation" r:id="rId3" imgW="4508280" imgH="4950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640" y="351472"/>
                        <a:ext cx="6144831" cy="67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33964"/>
              </p:ext>
            </p:extLst>
          </p:nvPr>
        </p:nvGraphicFramePr>
        <p:xfrm>
          <a:off x="1066668" y="1087993"/>
          <a:ext cx="53673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3" name="Equation" r:id="rId5" imgW="3936960" imgH="495000" progId="Equation.DSMT4">
                  <p:embed/>
                </p:oleObj>
              </mc:Choice>
              <mc:Fallback>
                <p:oleObj name="Equation" r:id="rId5" imgW="3936960" imgH="4950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68" y="1087993"/>
                        <a:ext cx="53673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00569"/>
              </p:ext>
            </p:extLst>
          </p:nvPr>
        </p:nvGraphicFramePr>
        <p:xfrm>
          <a:off x="1123643" y="2067633"/>
          <a:ext cx="3022477" cy="43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4" name="Equation" r:id="rId7" imgW="1422360" imgH="203040" progId="Equation.DSMT4">
                  <p:embed/>
                </p:oleObj>
              </mc:Choice>
              <mc:Fallback>
                <p:oleObj name="Equation" r:id="rId7" imgW="1422360" imgH="203040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643" y="2067633"/>
                        <a:ext cx="3022477" cy="433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23873"/>
              </p:ext>
            </p:extLst>
          </p:nvPr>
        </p:nvGraphicFramePr>
        <p:xfrm>
          <a:off x="1161782" y="2665414"/>
          <a:ext cx="1592435" cy="60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5" name="Equation" r:id="rId9" imgW="1041120" imgH="393480" progId="Equation.DSMT4">
                  <p:embed/>
                </p:oleObj>
              </mc:Choice>
              <mc:Fallback>
                <p:oleObj name="Equation" r:id="rId9" imgW="1041120" imgH="393480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782" y="2665414"/>
                        <a:ext cx="1592435" cy="603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31461"/>
              </p:ext>
            </p:extLst>
          </p:nvPr>
        </p:nvGraphicFramePr>
        <p:xfrm>
          <a:off x="3114061" y="2701735"/>
          <a:ext cx="1838019" cy="6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6" name="Equation" r:id="rId11" imgW="1155600" imgH="393480" progId="Equation.DSMT4">
                  <p:embed/>
                </p:oleObj>
              </mc:Choice>
              <mc:Fallback>
                <p:oleObj name="Equation" r:id="rId11" imgW="1155600" imgH="393480" progId="Equation.DSMT4">
                  <p:embed/>
                  <p:pic>
                    <p:nvPicPr>
                      <p:cNvPr id="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061" y="2701735"/>
                        <a:ext cx="1838019" cy="62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88063"/>
              </p:ext>
            </p:extLst>
          </p:nvPr>
        </p:nvGraphicFramePr>
        <p:xfrm>
          <a:off x="1158819" y="3586010"/>
          <a:ext cx="17811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7" name="Equation" r:id="rId13" imgW="838080" imgH="203040" progId="Equation.DSMT4">
                  <p:embed/>
                </p:oleObj>
              </mc:Choice>
              <mc:Fallback>
                <p:oleObj name="Equation" r:id="rId13" imgW="838080" imgH="203040" progId="Equation.DSMT4">
                  <p:embed/>
                  <p:pic>
                    <p:nvPicPr>
                      <p:cNvPr id="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19" y="3586010"/>
                        <a:ext cx="17811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97086"/>
              </p:ext>
            </p:extLst>
          </p:nvPr>
        </p:nvGraphicFramePr>
        <p:xfrm>
          <a:off x="1257912" y="4240328"/>
          <a:ext cx="2256469" cy="3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8" name="Equation" r:id="rId15" imgW="1358640" imgH="228600" progId="Equation.DSMT4">
                  <p:embed/>
                </p:oleObj>
              </mc:Choice>
              <mc:Fallback>
                <p:oleObj name="Equation" r:id="rId15" imgW="1358640" imgH="228600" progId="Equation.DSMT4">
                  <p:embed/>
                  <p:pic>
                    <p:nvPicPr>
                      <p:cNvPr id="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912" y="4240328"/>
                        <a:ext cx="2256469" cy="3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30012"/>
              </p:ext>
            </p:extLst>
          </p:nvPr>
        </p:nvGraphicFramePr>
        <p:xfrm>
          <a:off x="1114655" y="4756533"/>
          <a:ext cx="5935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09" name="Equation" r:id="rId17" imgW="3517560" imgH="444240" progId="Equation.DSMT4">
                  <p:embed/>
                </p:oleObj>
              </mc:Choice>
              <mc:Fallback>
                <p:oleObj name="Equation" r:id="rId17" imgW="3517560" imgH="44424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655" y="4756533"/>
                        <a:ext cx="59356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33610"/>
              </p:ext>
            </p:extLst>
          </p:nvPr>
        </p:nvGraphicFramePr>
        <p:xfrm>
          <a:off x="1104442" y="5587159"/>
          <a:ext cx="5035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10" name="Equation" r:id="rId19" imgW="2984400" imgH="444240" progId="Equation.DSMT4">
                  <p:embed/>
                </p:oleObj>
              </mc:Choice>
              <mc:Fallback>
                <p:oleObj name="Equation" r:id="rId19" imgW="2984400" imgH="44424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442" y="5587159"/>
                        <a:ext cx="5035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8670"/>
              </p:ext>
            </p:extLst>
          </p:nvPr>
        </p:nvGraphicFramePr>
        <p:xfrm>
          <a:off x="1001031" y="330621"/>
          <a:ext cx="5935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60" name="Equation" r:id="rId3" imgW="3517560" imgH="444240" progId="Equation.DSMT4">
                  <p:embed/>
                </p:oleObj>
              </mc:Choice>
              <mc:Fallback>
                <p:oleObj name="Equation" r:id="rId3" imgW="3517560" imgH="44424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31" y="330621"/>
                        <a:ext cx="59356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84966"/>
              </p:ext>
            </p:extLst>
          </p:nvPr>
        </p:nvGraphicFramePr>
        <p:xfrm>
          <a:off x="985407" y="1123372"/>
          <a:ext cx="5035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61" name="Equation" r:id="rId5" imgW="2984400" imgH="444240" progId="Equation.DSMT4">
                  <p:embed/>
                </p:oleObj>
              </mc:Choice>
              <mc:Fallback>
                <p:oleObj name="Equation" r:id="rId5" imgW="2984400" imgH="444240" progId="Equation.DSMT4">
                  <p:embed/>
                  <p:pic>
                    <p:nvPicPr>
                      <p:cNvPr id="1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407" y="1123372"/>
                        <a:ext cx="5035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9372" y="2167748"/>
            <a:ext cx="87760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在理想状态下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的可能性随时间而变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由以上方程决定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能量会在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之间来回交换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相干传能</a:t>
            </a:r>
            <a:endParaRPr lang="en-US" altLang="zh-CN" sz="2400" b="1" dirty="0" smtClean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934" y="3212909"/>
            <a:ext cx="87760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在真实体系里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以上方程不能准确描述能量在两个分子间传递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因为环境的热运动会导致溶剂分子不停地对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分子进行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碰撞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每次碰撞都有可能改变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的能量以及它俩间的耦合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让能量传递突然停止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去相干传能</a:t>
            </a:r>
            <a:r>
              <a:rPr lang="zh-CN" altLang="en-US" sz="32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机理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(Dephasing energy transfer)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1497" y="1296634"/>
            <a:ext cx="87760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假设环境热运动随机碰撞导致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间能量传递消失的时间常数为</a:t>
            </a:r>
            <a:r>
              <a:rPr lang="el-GR" altLang="zh-CN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en-US" altLang="zh-CN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这个过程类似碰撞导致光谱吸收峰变宽的去相干现象</a:t>
            </a:r>
            <a:r>
              <a:rPr lang="en-US" altLang="zh-CN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故称为去相干传能 </a:t>
            </a:r>
            <a:r>
              <a:rPr lang="en-US" altLang="zh-CN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PCCP </a:t>
            </a:r>
            <a:r>
              <a:rPr lang="en-US" altLang="zh-CN" sz="2400" b="1" dirty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2014, 16, </a:t>
            </a:r>
            <a:r>
              <a:rPr lang="en-US" altLang="zh-CN" sz="2400" b="1" dirty="0" smtClean="0">
                <a:solidFill>
                  <a:srgbClr val="66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13995)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862" y="2682663"/>
            <a:ext cx="8776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经过所有有效的碰撞后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能量留在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的可能性是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07125"/>
              </p:ext>
            </p:extLst>
          </p:nvPr>
        </p:nvGraphicFramePr>
        <p:xfrm>
          <a:off x="1414688" y="3263873"/>
          <a:ext cx="40036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83" name="Equation" r:id="rId3" imgW="1879560" imgH="469800" progId="Equation.DSMT4">
                  <p:embed/>
                </p:oleObj>
              </mc:Choice>
              <mc:Fallback>
                <p:oleObj name="Equation" r:id="rId3" imgW="1879560" imgH="469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688" y="3263873"/>
                        <a:ext cx="40036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16945"/>
              </p:ext>
            </p:extLst>
          </p:nvPr>
        </p:nvGraphicFramePr>
        <p:xfrm>
          <a:off x="1803223" y="4227447"/>
          <a:ext cx="6032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84" name="Equation" r:id="rId5" imgW="2831760" imgH="495000" progId="Equation.DSMT4">
                  <p:embed/>
                </p:oleObj>
              </mc:Choice>
              <mc:Fallback>
                <p:oleObj name="Equation" r:id="rId5" imgW="2831760" imgH="495000" progId="Equation.DSMT4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223" y="4227447"/>
                        <a:ext cx="60325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82948"/>
              </p:ext>
            </p:extLst>
          </p:nvPr>
        </p:nvGraphicFramePr>
        <p:xfrm>
          <a:off x="1862758" y="5332000"/>
          <a:ext cx="2408237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85" name="Equation" r:id="rId7" imgW="1130040" imgH="622080" progId="Equation.DSMT4">
                  <p:embed/>
                </p:oleObj>
              </mc:Choice>
              <mc:Fallback>
                <p:oleObj name="Equation" r:id="rId7" imgW="1130040" imgH="622080" progId="Equation.DSMT4">
                  <p:embed/>
                  <p:pic>
                    <p:nvPicPr>
                      <p:cNvPr id="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758" y="5332000"/>
                        <a:ext cx="2408237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5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1835" y="474215"/>
            <a:ext cx="4658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能量在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的可能性的增长速度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68435"/>
              </p:ext>
            </p:extLst>
          </p:nvPr>
        </p:nvGraphicFramePr>
        <p:xfrm>
          <a:off x="1930616" y="991923"/>
          <a:ext cx="3663997" cy="144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46" name="Equation" r:id="rId3" imgW="1968480" imgH="774360" progId="Equation.DSMT4">
                  <p:embed/>
                </p:oleObj>
              </mc:Choice>
              <mc:Fallback>
                <p:oleObj name="Equation" r:id="rId3" imgW="1968480" imgH="774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616" y="991923"/>
                        <a:ext cx="3663997" cy="1444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0950" y="2895171"/>
            <a:ext cx="7449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能量传递是个可逆过程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而且遵循玻尔兹曼分布</a:t>
            </a:r>
            <a:endParaRPr lang="en-US" altLang="zh-CN" sz="24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29878" y="3608388"/>
            <a:ext cx="6336202" cy="703053"/>
            <a:chOff x="727075" y="2390985"/>
            <a:chExt cx="6336202" cy="703053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27075" y="2486025"/>
            <a:ext cx="1352550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47" name="Equation" r:id="rId5" imgW="761760" imgH="342720" progId="Equation.DSMT4">
                    <p:embed/>
                  </p:oleObj>
                </mc:Choice>
                <mc:Fallback>
                  <p:oleObj name="Equation" r:id="rId5" imgW="761760" imgH="34272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75" y="2486025"/>
                          <a:ext cx="1352550" cy="608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391961"/>
                </p:ext>
              </p:extLst>
            </p:nvPr>
          </p:nvGraphicFramePr>
          <p:xfrm>
            <a:off x="2934085" y="2390985"/>
            <a:ext cx="1601787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48" name="Equation" r:id="rId7" imgW="812520" imgH="342720" progId="Equation.DSMT4">
                    <p:embed/>
                  </p:oleObj>
                </mc:Choice>
                <mc:Fallback>
                  <p:oleObj name="Equation" r:id="rId7" imgW="812520" imgH="34272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4085" y="2390985"/>
                          <a:ext cx="1601787" cy="6762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286864" y="2596397"/>
            <a:ext cx="177641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849" name="Equation" r:id="rId9" imgW="901440" imgH="228600" progId="Equation.DSMT4">
                    <p:embed/>
                  </p:oleObj>
                </mc:Choice>
                <mc:Fallback>
                  <p:oleObj name="Equation" r:id="rId9" imgW="90144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864" y="2596397"/>
                          <a:ext cx="1776413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47039"/>
              </p:ext>
            </p:extLst>
          </p:nvPr>
        </p:nvGraphicFramePr>
        <p:xfrm>
          <a:off x="837721" y="4549431"/>
          <a:ext cx="5532438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50" name="Equation" r:id="rId11" imgW="2806560" imgH="774360" progId="Equation.DSMT4">
                  <p:embed/>
                </p:oleObj>
              </mc:Choice>
              <mc:Fallback>
                <p:oleObj name="Equation" r:id="rId11" imgW="2806560" imgH="77436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21" y="4549431"/>
                        <a:ext cx="5532438" cy="1528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5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974771"/>
              </p:ext>
            </p:extLst>
          </p:nvPr>
        </p:nvGraphicFramePr>
        <p:xfrm>
          <a:off x="913177" y="0"/>
          <a:ext cx="4699917" cy="129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4" name="Equation" r:id="rId3" imgW="2806560" imgH="774360" progId="Equation.DSMT4">
                  <p:embed/>
                </p:oleObj>
              </mc:Choice>
              <mc:Fallback>
                <p:oleObj name="Equation" r:id="rId3" imgW="2806560" imgH="774360" progId="Equation.DSMT4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177" y="0"/>
                        <a:ext cx="4699917" cy="1298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92445"/>
              </p:ext>
            </p:extLst>
          </p:nvPr>
        </p:nvGraphicFramePr>
        <p:xfrm>
          <a:off x="852503" y="1266030"/>
          <a:ext cx="25273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5" name="Equation" r:id="rId5" imgW="1282680" imgH="419040" progId="Equation.DSMT4">
                  <p:embed/>
                </p:oleObj>
              </mc:Choice>
              <mc:Fallback>
                <p:oleObj name="Equation" r:id="rId5" imgW="1282680" imgH="41904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03" y="1266030"/>
                        <a:ext cx="2527300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01781"/>
              </p:ext>
            </p:extLst>
          </p:nvPr>
        </p:nvGraphicFramePr>
        <p:xfrm>
          <a:off x="4349433" y="1286669"/>
          <a:ext cx="11509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6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433" y="1286669"/>
                        <a:ext cx="1150937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525" y="2103786"/>
            <a:ext cx="8776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相干传能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没有热运动时的能量在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的可能性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82495"/>
              </p:ext>
            </p:extLst>
          </p:nvPr>
        </p:nvGraphicFramePr>
        <p:xfrm>
          <a:off x="6337964" y="1997391"/>
          <a:ext cx="1747237" cy="69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7" name="Equation" r:id="rId9" imgW="990360" imgH="393480" progId="Equation.DSMT4">
                  <p:embed/>
                </p:oleObj>
              </mc:Choice>
              <mc:Fallback>
                <p:oleObj name="Equation" r:id="rId9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37964" y="1997391"/>
                        <a:ext cx="1747237" cy="69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1008"/>
              </p:ext>
            </p:extLst>
          </p:nvPr>
        </p:nvGraphicFramePr>
        <p:xfrm>
          <a:off x="399153" y="2782105"/>
          <a:ext cx="26209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8" name="Equation" r:id="rId11" imgW="1485720" imgH="419040" progId="Equation.DSMT4">
                  <p:embed/>
                </p:oleObj>
              </mc:Choice>
              <mc:Fallback>
                <p:oleObj name="Equation" r:id="rId11" imgW="1485720" imgH="41904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153" y="2782105"/>
                        <a:ext cx="2620963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04212" y="2889982"/>
            <a:ext cx="5939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在远短于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l-GR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的时间内能量就可以全部到达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210262"/>
              </p:ext>
            </p:extLst>
          </p:nvPr>
        </p:nvGraphicFramePr>
        <p:xfrm>
          <a:off x="391309" y="3605554"/>
          <a:ext cx="245268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39" name="Equation" r:id="rId13" imgW="1244520" imgH="419040" progId="Equation.DSMT4">
                  <p:embed/>
                </p:oleObj>
              </mc:Choice>
              <mc:Fallback>
                <p:oleObj name="Equation" r:id="rId13" imgW="1244520" imgH="419040" progId="Equation.DSMT4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09" y="3605554"/>
                        <a:ext cx="2452687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16609"/>
              </p:ext>
            </p:extLst>
          </p:nvPr>
        </p:nvGraphicFramePr>
        <p:xfrm>
          <a:off x="3345016" y="3803685"/>
          <a:ext cx="2641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0" name="Equation" r:id="rId15" imgW="1498320" imgH="279360" progId="Equation.DSMT4">
                  <p:embed/>
                </p:oleObj>
              </mc:Choice>
              <mc:Fallback>
                <p:oleObj name="Equation" r:id="rId15" imgW="1498320" imgH="27936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5016" y="3803685"/>
                        <a:ext cx="264160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8582" y="4491096"/>
            <a:ext cx="84534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在热运动导致能量传递停止的时间内</a:t>
            </a:r>
            <a:r>
              <a:rPr lang="en-US" altLang="zh-CN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有相当数量的能量还没有通过相干传能传给</a:t>
            </a:r>
            <a:r>
              <a:rPr lang="en-US" altLang="zh-CN" sz="24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0222" y="5552385"/>
            <a:ext cx="8453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去相干传能方程适用的条件是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6767"/>
              </p:ext>
            </p:extLst>
          </p:nvPr>
        </p:nvGraphicFramePr>
        <p:xfrm>
          <a:off x="5626043" y="5401134"/>
          <a:ext cx="901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1" name="Equation" r:id="rId17" imgW="457200" imgH="393480" progId="Equation.DSMT4">
                  <p:embed/>
                </p:oleObj>
              </mc:Choice>
              <mc:Fallback>
                <p:oleObj name="Equation" r:id="rId17" imgW="457200" imgH="39348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043" y="5401134"/>
                        <a:ext cx="901700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4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30266"/>
              </p:ext>
            </p:extLst>
          </p:nvPr>
        </p:nvGraphicFramePr>
        <p:xfrm>
          <a:off x="2126367" y="113623"/>
          <a:ext cx="4136986" cy="14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0" name="Equation" r:id="rId3" imgW="2171520" imgH="774360" progId="Equation.DSMT4">
                  <p:embed/>
                </p:oleObj>
              </mc:Choice>
              <mc:Fallback>
                <p:oleObj name="Equation" r:id="rId3" imgW="2171520" imgH="77436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367" y="113623"/>
                        <a:ext cx="4136986" cy="1477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1498" y="1721281"/>
            <a:ext cx="8851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个参数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 (1)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温度 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T,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实验上可以严格测准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; (2) DA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能量差∆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实验可以测准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; (3)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耦合强度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V,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实验上可以测准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或者可以通过测量传能速率</a:t>
            </a:r>
            <a:r>
              <a:rPr lang="en-US" altLang="zh-CN" sz="2400" b="1" dirty="0" err="1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k</a:t>
            </a:r>
            <a:r>
              <a:rPr lang="en-US" altLang="zh-CN" sz="2400" b="1" baseline="-25000" dirty="0" err="1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DA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反推出来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); (4)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去相干线宽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1/</a:t>
            </a:r>
            <a:r>
              <a:rPr lang="el-GR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这个实验上没有办法测准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但根据原理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它大约等于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DA</a:t>
            </a:r>
            <a:r>
              <a:rPr lang="zh-CN" altLang="en-US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线宽和的一半到</a:t>
            </a:r>
            <a:r>
              <a:rPr lang="en-US" altLang="zh-CN" sz="2400" b="1" dirty="0" smtClean="0">
                <a:solidFill>
                  <a:srgbClr val="00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100%.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272" y="3429000"/>
            <a:ext cx="8845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在很多实际应用中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测量能量传递速率是为了得到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分子间距离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091130"/>
              </p:ext>
            </p:extLst>
          </p:nvPr>
        </p:nvGraphicFramePr>
        <p:xfrm>
          <a:off x="2376806" y="4002611"/>
          <a:ext cx="3447075" cy="122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1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806" y="4002611"/>
                        <a:ext cx="3447075" cy="12211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5468" y="5352229"/>
            <a:ext cx="8845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测量能量传递速率得到耦合强度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然后再得到距离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5075" y="5967337"/>
            <a:ext cx="88455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取向因子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(DA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之间的相互取向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通常不能直接测量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但可以通过具体实验条件比较准确估算出来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分子能量传递速率的实验测量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650" y="1286117"/>
            <a:ext cx="8851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分子能量有多种形式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电子能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振动能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转动能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电子自旋与核自旋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被外磁场取向后不同自旋有能量分裂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29482"/>
              </p:ext>
            </p:extLst>
          </p:nvPr>
        </p:nvGraphicFramePr>
        <p:xfrm>
          <a:off x="424261" y="2272930"/>
          <a:ext cx="4136986" cy="14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58" name="Equation" r:id="rId3" imgW="2171520" imgH="774360" progId="Equation.DSMT4">
                  <p:embed/>
                </p:oleObj>
              </mc:Choice>
              <mc:Fallback>
                <p:oleObj name="Equation" r:id="rId3" imgW="2171520" imgH="77436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61" y="2272930"/>
                        <a:ext cx="4136986" cy="1477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80701" y="2821132"/>
            <a:ext cx="4064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适用于所有形式的能量传递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408" y="4479158"/>
            <a:ext cx="8851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个基本的直接测量方法</a:t>
            </a: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(1)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信号各向异性衰减法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; (2)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能量交换法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. 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电子能还有一个通用的办法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: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荧光淬灭法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.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7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信号各向异性衰减法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274" y="1004763"/>
            <a:ext cx="89557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如果能量给体分子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与受体分子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的取向不同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那么能量传递过后实验的信号方向也会不同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在液体里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分子取向一般是随机的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能量传递的结果是让信号</a:t>
            </a:r>
            <a:endParaRPr lang="en-US" altLang="zh-CN" sz="24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从某个方向偏大 衰减到 各个方向都一样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分子转动也会让信号在各个方向平均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实验上要知道分子转动的速率</a:t>
            </a:r>
            <a:endParaRPr lang="en-US" altLang="zh-CN" sz="24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40" y="3429000"/>
            <a:ext cx="4139519" cy="313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11003" y="3759700"/>
            <a:ext cx="2045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激发光的偏振方向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665467" y="4218039"/>
            <a:ext cx="0" cy="68602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677761" y="4901382"/>
            <a:ext cx="0" cy="686020"/>
          </a:xfrm>
          <a:prstGeom prst="straightConnector1">
            <a:avLst/>
          </a:prstGeom>
          <a:ln w="635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65744" y="6028494"/>
            <a:ext cx="2045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光的偏振方向</a:t>
            </a:r>
            <a:endParaRPr lang="en-US" altLang="zh-CN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5400000">
            <a:off x="3653182" y="4928424"/>
            <a:ext cx="0" cy="686020"/>
          </a:xfrm>
          <a:prstGeom prst="straightConnector1">
            <a:avLst/>
          </a:prstGeom>
          <a:ln w="635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51654" y="4283813"/>
            <a:ext cx="32940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刚开始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平行的信号大于垂直的</a:t>
            </a:r>
            <a:r>
              <a:rPr lang="en-US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但最后两者会趋于相等</a:t>
            </a:r>
            <a:endParaRPr lang="en-US" altLang="zh-CN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04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信号</a:t>
            </a: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各向异性的定义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210945"/>
              </p:ext>
            </p:extLst>
          </p:nvPr>
        </p:nvGraphicFramePr>
        <p:xfrm>
          <a:off x="3359150" y="1233565"/>
          <a:ext cx="228282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29" name="Equation" r:id="rId3" imgW="787320" imgH="457200" progId="Equation.DSMT4">
                  <p:embed/>
                </p:oleObj>
              </mc:Choice>
              <mc:Fallback>
                <p:oleObj name="Equation" r:id="rId3" imgW="787320" imgH="457200" progId="Equation.DSMT4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233565"/>
                        <a:ext cx="2282825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2" y="3378602"/>
            <a:ext cx="358140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79814"/>
              </p:ext>
            </p:extLst>
          </p:nvPr>
        </p:nvGraphicFramePr>
        <p:xfrm>
          <a:off x="5096183" y="3248624"/>
          <a:ext cx="2835275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30" name="Equation" r:id="rId6" imgW="977760" imgH="469800" progId="Equation.DSMT4">
                  <p:embed/>
                </p:oleObj>
              </mc:Choice>
              <mc:Fallback>
                <p:oleObj name="Equation" r:id="rId6" imgW="977760" imgH="469800" progId="Equation.DSMT4">
                  <p:embed/>
                  <p:pic>
                    <p:nvPicPr>
                      <p:cNvPr id="57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183" y="3248624"/>
                        <a:ext cx="2835275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604183" y="4005861"/>
            <a:ext cx="2443163" cy="1182688"/>
            <a:chOff x="3610" y="3200"/>
            <a:chExt cx="1539" cy="745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610" y="3200"/>
              <a:ext cx="1539" cy="364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849" y="3693"/>
              <a:ext cx="11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Total </a:t>
              </a:r>
              <a:r>
                <a:rPr lang="en-US" altLang="zh-CN" sz="2000" b="1" dirty="0" smtClean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intensity</a:t>
              </a:r>
              <a:endPara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4357" y="3581"/>
              <a:ext cx="0" cy="1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31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魔角</a:t>
            </a:r>
            <a:r>
              <a:rPr lang="en-US" altLang="zh-CN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(magic angle)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76275" y="1747206"/>
            <a:ext cx="2741613" cy="3017837"/>
            <a:chOff x="426" y="361"/>
            <a:chExt cx="1727" cy="190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26" y="361"/>
              <a:ext cx="1727" cy="1901"/>
              <a:chOff x="728" y="401"/>
              <a:chExt cx="1727" cy="1901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" y="401"/>
                <a:ext cx="1727" cy="1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182" y="781"/>
                <a:ext cx="0" cy="105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684" y="1456"/>
              <a:ext cx="200" cy="34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65997"/>
              </p:ext>
            </p:extLst>
          </p:nvPr>
        </p:nvGraphicFramePr>
        <p:xfrm>
          <a:off x="4541667" y="1107600"/>
          <a:ext cx="322103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06" name="Equation" r:id="rId4" imgW="1485720" imgH="558720" progId="Equation.DSMT4">
                  <p:embed/>
                </p:oleObj>
              </mc:Choice>
              <mc:Fallback>
                <p:oleObj name="Equation" r:id="rId4" imgW="1485720" imgH="558720" progId="Equation.DSMT4">
                  <p:embed/>
                  <p:pic>
                    <p:nvPicPr>
                      <p:cNvPr id="583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667" y="1107600"/>
                        <a:ext cx="3221037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144965" y="2746377"/>
            <a:ext cx="4138614" cy="646113"/>
            <a:chOff x="2611" y="1730"/>
            <a:chExt cx="2607" cy="407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611" y="1730"/>
              <a:ext cx="21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Molecules are randomly oriented</a:t>
              </a:r>
            </a:p>
            <a:p>
              <a:r>
                <a:rPr lang="en-US" altLang="zh-CN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The population at each </a:t>
              </a:r>
            </a:p>
          </p:txBody>
        </p:sp>
        <p:graphicFrame>
          <p:nvGraphicFramePr>
            <p:cNvPr id="1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743590"/>
                </p:ext>
              </p:extLst>
            </p:nvPr>
          </p:nvGraphicFramePr>
          <p:xfrm>
            <a:off x="4237" y="1922"/>
            <a:ext cx="13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07" name="Equation" r:id="rId6" imgW="126720" imgH="203040" progId="Equation.DSMT4">
                    <p:embed/>
                  </p:oleObj>
                </mc:Choice>
                <mc:Fallback>
                  <p:oleObj name="Equation" r:id="rId6" imgW="126720" imgH="203040" progId="Equation.DSMT4">
                    <p:embed/>
                    <p:pic>
                      <p:nvPicPr>
                        <p:cNvPr id="5837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7" y="1922"/>
                          <a:ext cx="13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407" y="1895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Is the same</a:t>
              </a:r>
            </a:p>
          </p:txBody>
        </p:sp>
      </p:grp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703225"/>
              </p:ext>
            </p:extLst>
          </p:nvPr>
        </p:nvGraphicFramePr>
        <p:xfrm>
          <a:off x="4500563" y="3673475"/>
          <a:ext cx="29908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08" name="Equation" r:id="rId8" imgW="1663560" imgH="634680" progId="Equation.DSMT4">
                  <p:embed/>
                </p:oleObj>
              </mc:Choice>
              <mc:Fallback>
                <p:oleObj name="Equation" r:id="rId8" imgW="1663560" imgH="634680" progId="Equation.DSMT4">
                  <p:embed/>
                  <p:pic>
                    <p:nvPicPr>
                      <p:cNvPr id="58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673475"/>
                        <a:ext cx="29908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17177"/>
              </p:ext>
            </p:extLst>
          </p:nvPr>
        </p:nvGraphicFramePr>
        <p:xfrm>
          <a:off x="4625975" y="5092700"/>
          <a:ext cx="26701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09" name="Equation" r:id="rId10" imgW="1231560" imgH="685800" progId="Equation.DSMT4">
                  <p:embed/>
                </p:oleObj>
              </mc:Choice>
              <mc:Fallback>
                <p:oleObj name="Equation" r:id="rId10" imgW="1231560" imgH="685800" progId="Equation.DSMT4">
                  <p:embed/>
                  <p:pic>
                    <p:nvPicPr>
                      <p:cNvPr id="58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5092700"/>
                        <a:ext cx="26701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29259"/>
              </p:ext>
            </p:extLst>
          </p:nvPr>
        </p:nvGraphicFramePr>
        <p:xfrm>
          <a:off x="1591022" y="568363"/>
          <a:ext cx="2586408" cy="59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1" name="Equation" r:id="rId3" imgW="1714320" imgH="393480" progId="Equation.DSMT4">
                  <p:embed/>
                </p:oleObj>
              </mc:Choice>
              <mc:Fallback>
                <p:oleObj name="Equation" r:id="rId3" imgW="1714320" imgH="39348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022" y="568363"/>
                        <a:ext cx="2586408" cy="593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90962" y="584567"/>
            <a:ext cx="1242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的解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9834" y="571714"/>
            <a:ext cx="1242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59742"/>
              </p:ext>
            </p:extLst>
          </p:nvPr>
        </p:nvGraphicFramePr>
        <p:xfrm>
          <a:off x="1614640" y="1450172"/>
          <a:ext cx="4506079" cy="60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2" name="Equation" r:id="rId5" imgW="2082600" imgH="279360" progId="Equation.DSMT4">
                  <p:embed/>
                </p:oleObj>
              </mc:Choice>
              <mc:Fallback>
                <p:oleObj name="Equation" r:id="rId5" imgW="2082600" imgH="27936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640" y="1450172"/>
                        <a:ext cx="4506079" cy="604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221536"/>
              </p:ext>
            </p:extLst>
          </p:nvPr>
        </p:nvGraphicFramePr>
        <p:xfrm>
          <a:off x="1611560" y="2069333"/>
          <a:ext cx="4436700" cy="64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3" name="Equation" r:id="rId7" imgW="1663560" imgH="241200" progId="Equation.DSMT4">
                  <p:embed/>
                </p:oleObj>
              </mc:Choice>
              <mc:Fallback>
                <p:oleObj name="Equation" r:id="rId7" imgW="1663560" imgH="2412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560" y="2069333"/>
                        <a:ext cx="4436700" cy="643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995143"/>
              </p:ext>
            </p:extLst>
          </p:nvPr>
        </p:nvGraphicFramePr>
        <p:xfrm>
          <a:off x="1575459" y="2774796"/>
          <a:ext cx="4726190" cy="6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4" name="Equation" r:id="rId9" imgW="1676160" imgH="228600" progId="Equation.DSMT4">
                  <p:embed/>
                </p:oleObj>
              </mc:Choice>
              <mc:Fallback>
                <p:oleObj name="Equation" r:id="rId9" imgW="1676160" imgH="228600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459" y="2774796"/>
                        <a:ext cx="4726190" cy="644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6812" y="2855866"/>
            <a:ext cx="1242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69314"/>
              </p:ext>
            </p:extLst>
          </p:nvPr>
        </p:nvGraphicFramePr>
        <p:xfrm>
          <a:off x="1561646" y="3728354"/>
          <a:ext cx="2586408" cy="59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5" name="Equation" r:id="rId11" imgW="1714320" imgH="393480" progId="Equation.DSMT4">
                  <p:embed/>
                </p:oleObj>
              </mc:Choice>
              <mc:Fallback>
                <p:oleObj name="Equation" r:id="rId11" imgW="1714320" imgH="39348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646" y="3728354"/>
                        <a:ext cx="2586408" cy="593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87975" y="3862071"/>
            <a:ext cx="2481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可以重写为</a:t>
            </a:r>
            <a:endParaRPr lang="en-US" altLang="en-US" sz="2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05429"/>
              </p:ext>
            </p:extLst>
          </p:nvPr>
        </p:nvGraphicFramePr>
        <p:xfrm>
          <a:off x="1458682" y="4893702"/>
          <a:ext cx="7360490" cy="117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6" name="Equation" r:id="rId13" imgW="5740200" imgH="914400" progId="Equation.DSMT4">
                  <p:embed/>
                </p:oleObj>
              </mc:Choice>
              <mc:Fallback>
                <p:oleObj name="Equation" r:id="rId13" imgW="5740200" imgH="9144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682" y="4893702"/>
                        <a:ext cx="7360490" cy="117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5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12553"/>
              </p:ext>
            </p:extLst>
          </p:nvPr>
        </p:nvGraphicFramePr>
        <p:xfrm>
          <a:off x="389807" y="206882"/>
          <a:ext cx="26701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6" name="Equation" r:id="rId3" imgW="1231560" imgH="685800" progId="Equation.DSMT4">
                  <p:embed/>
                </p:oleObj>
              </mc:Choice>
              <mc:Fallback>
                <p:oleObj name="Equation" r:id="rId3" imgW="1231560" imgH="68580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07" y="206882"/>
                        <a:ext cx="26701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65556"/>
              </p:ext>
            </p:extLst>
          </p:nvPr>
        </p:nvGraphicFramePr>
        <p:xfrm>
          <a:off x="776492" y="2780229"/>
          <a:ext cx="2069506" cy="10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7" name="Equation" r:id="rId5" imgW="1168200" imgH="571320" progId="Equation.DSMT4">
                  <p:embed/>
                </p:oleObj>
              </mc:Choice>
              <mc:Fallback>
                <p:oleObj name="Equation" r:id="rId5" imgW="1168200" imgH="571320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92" y="2780229"/>
                        <a:ext cx="2069506" cy="101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000792"/>
              </p:ext>
            </p:extLst>
          </p:nvPr>
        </p:nvGraphicFramePr>
        <p:xfrm>
          <a:off x="431985" y="1807094"/>
          <a:ext cx="1761210" cy="102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8" name="Equation" r:id="rId7" imgW="787320" imgH="457200" progId="Equation.DSMT4">
                  <p:embed/>
                </p:oleObj>
              </mc:Choice>
              <mc:Fallback>
                <p:oleObj name="Equation" r:id="rId7" imgW="787320" imgH="457200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85" y="1807094"/>
                        <a:ext cx="1761210" cy="1022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381244"/>
              </p:ext>
            </p:extLst>
          </p:nvPr>
        </p:nvGraphicFramePr>
        <p:xfrm>
          <a:off x="756183" y="3949259"/>
          <a:ext cx="4654464" cy="89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99" name="Equation" r:id="rId9" imgW="2311200" imgH="444240" progId="Equation.DSMT4">
                  <p:embed/>
                </p:oleObj>
              </mc:Choice>
              <mc:Fallback>
                <p:oleObj name="Equation" r:id="rId9" imgW="2311200" imgH="444240" progId="Equation.DSMT4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83" y="3949259"/>
                        <a:ext cx="4654464" cy="895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82033"/>
              </p:ext>
            </p:extLst>
          </p:nvPr>
        </p:nvGraphicFramePr>
        <p:xfrm>
          <a:off x="768233" y="4815733"/>
          <a:ext cx="1574575" cy="79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00" name="Equation" r:id="rId11" imgW="825480" imgH="419040" progId="Equation.DSMT4">
                  <p:embed/>
                </p:oleObj>
              </mc:Choice>
              <mc:Fallback>
                <p:oleObj name="Equation" r:id="rId11" imgW="825480" imgH="419040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33" y="4815733"/>
                        <a:ext cx="1574575" cy="799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53845"/>
              </p:ext>
            </p:extLst>
          </p:nvPr>
        </p:nvGraphicFramePr>
        <p:xfrm>
          <a:off x="5341943" y="1223465"/>
          <a:ext cx="3659087" cy="172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01" name="Equation" r:id="rId13" imgW="2641320" imgH="1244520" progId="Equation.DSMT4">
                  <p:embed/>
                </p:oleObj>
              </mc:Choice>
              <mc:Fallback>
                <p:oleObj name="Equation" r:id="rId13" imgW="2641320" imgH="1244520" progId="Equation.DSMT4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43" y="1223465"/>
                        <a:ext cx="3659087" cy="172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64557"/>
              </p:ext>
            </p:extLst>
          </p:nvPr>
        </p:nvGraphicFramePr>
        <p:xfrm>
          <a:off x="5731993" y="3429000"/>
          <a:ext cx="2599648" cy="259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02" name="Equation" r:id="rId15" imgW="1701720" imgH="1701720" progId="Equation.DSMT4">
                  <p:embed/>
                </p:oleObj>
              </mc:Choice>
              <mc:Fallback>
                <p:oleObj name="Equation" r:id="rId15" imgW="1701720" imgH="1701720" progId="Equation.DSMT4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993" y="3429000"/>
                        <a:ext cx="2599648" cy="2599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6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14257"/>
              </p:ext>
            </p:extLst>
          </p:nvPr>
        </p:nvGraphicFramePr>
        <p:xfrm>
          <a:off x="3388391" y="302978"/>
          <a:ext cx="2357719" cy="10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8" name="Equation" r:id="rId3" imgW="965160" imgH="419040" progId="Equation.DSMT4">
                  <p:embed/>
                </p:oleObj>
              </mc:Choice>
              <mc:Fallback>
                <p:oleObj name="Equation" r:id="rId3" imgW="965160" imgH="41904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91" y="302978"/>
                        <a:ext cx="2357719" cy="102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5231" y="1437811"/>
            <a:ext cx="877066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在魔角</a:t>
            </a:r>
            <a:r>
              <a:rPr lang="el-GR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θ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=54.7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各向异性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R=0.</a:t>
            </a:r>
          </a:p>
          <a:p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即在实验上把激发光的偏振方向与探测光的偏振方向的夹角设为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54.7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实验得到的信号强度跟分子取向无关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信号的变化只取决于激发态的浓度变化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7290" y="3776126"/>
            <a:ext cx="87706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实验上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镜子反射会导致非水平偏振的光的偏振方向发生改变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除非起偏器与样品间没有镜子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否则激发与探测</a:t>
            </a:r>
            <a:endParaRPr lang="en-US" altLang="zh-CN" sz="28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光之间的偏振夹角很难确定准</a:t>
            </a:r>
            <a:r>
              <a:rPr lang="en-US" altLang="zh-CN" sz="28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5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7439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各向异性的最大值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65662"/>
              </p:ext>
            </p:extLst>
          </p:nvPr>
        </p:nvGraphicFramePr>
        <p:xfrm>
          <a:off x="1132150" y="1065875"/>
          <a:ext cx="2135884" cy="92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6" name="Equation" r:id="rId3" imgW="965160" imgH="419040" progId="Equation.DSMT4">
                  <p:embed/>
                </p:oleObj>
              </mc:Choice>
              <mc:Fallback>
                <p:oleObj name="Equation" r:id="rId3" imgW="965160" imgH="419040" progId="Equation.DSMT4">
                  <p:embed/>
                  <p:pic>
                    <p:nvPicPr>
                      <p:cNvPr id="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150" y="1065875"/>
                        <a:ext cx="2135884" cy="928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52485"/>
              </p:ext>
            </p:extLst>
          </p:nvPr>
        </p:nvGraphicFramePr>
        <p:xfrm>
          <a:off x="4161138" y="1071395"/>
          <a:ext cx="341153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7" name="Equation" r:id="rId5" imgW="1396800" imgH="419040" progId="Equation.DSMT4">
                  <p:embed/>
                </p:oleObj>
              </mc:Choice>
              <mc:Fallback>
                <p:oleObj name="Equation" r:id="rId5" imgW="1396800" imgH="419040" progId="Equation.DSMT4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138" y="1071395"/>
                        <a:ext cx="3411537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19" y="4511447"/>
            <a:ext cx="1956151" cy="230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228162" y="2033960"/>
            <a:ext cx="1964122" cy="2494751"/>
            <a:chOff x="426" y="361"/>
            <a:chExt cx="1727" cy="1901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26" y="361"/>
              <a:ext cx="1727" cy="1901"/>
              <a:chOff x="728" y="401"/>
              <a:chExt cx="1727" cy="1901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" y="401"/>
                <a:ext cx="1727" cy="1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1182" y="781"/>
                <a:ext cx="0" cy="105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684" y="1456"/>
              <a:ext cx="200" cy="34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97871"/>
              </p:ext>
            </p:extLst>
          </p:nvPr>
        </p:nvGraphicFramePr>
        <p:xfrm>
          <a:off x="4026376" y="5684484"/>
          <a:ext cx="3505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88" name="Equation" r:id="rId9" imgW="1523880" imgH="228600" progId="Equation.DSMT4">
                  <p:embed/>
                </p:oleObj>
              </mc:Choice>
              <mc:Fallback>
                <p:oleObj name="Equation" r:id="rId9" imgW="1523880" imgH="228600" progId="Equation.DSMT4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376" y="5684484"/>
                        <a:ext cx="35052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870886" y="2730972"/>
            <a:ext cx="4872038" cy="2419350"/>
            <a:chOff x="1475" y="2115"/>
            <a:chExt cx="3069" cy="1524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24572"/>
                </p:ext>
              </p:extLst>
            </p:nvPr>
          </p:nvGraphicFramePr>
          <p:xfrm>
            <a:off x="1546" y="2115"/>
            <a:ext cx="2998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89" name="Equation" r:id="rId11" imgW="2730240" imgH="888840" progId="Equation.DSMT4">
                    <p:embed/>
                  </p:oleObj>
                </mc:Choice>
                <mc:Fallback>
                  <p:oleObj name="Equation" r:id="rId11" imgW="2730240" imgH="888840" progId="Equation.DSMT4">
                    <p:embed/>
                    <p:pic>
                      <p:nvPicPr>
                        <p:cNvPr id="6042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" y="2115"/>
                          <a:ext cx="2998" cy="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475" y="3387"/>
              <a:ext cx="17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Surface area of the sphere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1816" y="3178"/>
              <a:ext cx="0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0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42100"/>
              </p:ext>
            </p:extLst>
          </p:nvPr>
        </p:nvGraphicFramePr>
        <p:xfrm>
          <a:off x="932609" y="399515"/>
          <a:ext cx="2657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17"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624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09" y="399515"/>
                        <a:ext cx="26574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59986"/>
              </p:ext>
            </p:extLst>
          </p:nvPr>
        </p:nvGraphicFramePr>
        <p:xfrm>
          <a:off x="828675" y="1027208"/>
          <a:ext cx="690880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18" name="Equation" r:id="rId5" imgW="3962160" imgH="1143000" progId="Equation.DSMT4">
                  <p:embed/>
                </p:oleObj>
              </mc:Choice>
              <mc:Fallback>
                <p:oleObj name="Equation" r:id="rId5" imgW="3962160" imgH="1143000" progId="Equation.DSMT4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027208"/>
                        <a:ext cx="6908800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31905"/>
              </p:ext>
            </p:extLst>
          </p:nvPr>
        </p:nvGraphicFramePr>
        <p:xfrm>
          <a:off x="805839" y="2893309"/>
          <a:ext cx="50863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19" name="Equation" r:id="rId7" imgW="2260440" imgH="571320" progId="Equation.DSMT4">
                  <p:embed/>
                </p:oleObj>
              </mc:Choice>
              <mc:Fallback>
                <p:oleObj name="Equation" r:id="rId7" imgW="2260440" imgH="571320" progId="Equation.DSMT4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39" y="2893309"/>
                        <a:ext cx="508635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5762" y="4278160"/>
            <a:ext cx="7466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假设随机分子分布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各向异性衰减符合一阶动力学行为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923316"/>
              </p:ext>
            </p:extLst>
          </p:nvPr>
        </p:nvGraphicFramePr>
        <p:xfrm>
          <a:off x="650567" y="4763590"/>
          <a:ext cx="4000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20" name="Equation" r:id="rId9" imgW="1777680" imgH="330120" progId="Equation.DSMT4">
                  <p:embed/>
                </p:oleObj>
              </mc:Choice>
              <mc:Fallback>
                <p:oleObj name="Equation" r:id="rId9" imgW="1777680" imgH="330120" progId="Equation.DSMT4">
                  <p:embed/>
                  <p:pic>
                    <p:nvPicPr>
                      <p:cNvPr id="62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67" y="4763590"/>
                        <a:ext cx="40005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859" y="5686478"/>
            <a:ext cx="83217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实验上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随时间变化的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R(t)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可以准确测量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用单指数拟合即可得到衰减常数</a:t>
            </a:r>
            <a:r>
              <a:rPr lang="el-GR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如果没有能量传递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l-GR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l-GR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就是分子转动的时间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9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29735" y="1256973"/>
            <a:ext cx="4847943" cy="4177022"/>
            <a:chOff x="665510" y="762902"/>
            <a:chExt cx="4847943" cy="4177022"/>
          </a:xfrm>
        </p:grpSpPr>
        <p:sp>
          <p:nvSpPr>
            <p:cNvPr id="4" name="矩形 3"/>
            <p:cNvSpPr/>
            <p:nvPr/>
          </p:nvSpPr>
          <p:spPr>
            <a:xfrm>
              <a:off x="665510" y="762902"/>
              <a:ext cx="4847943" cy="4177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51100"/>
                </p:ext>
              </p:extLst>
            </p:nvPr>
          </p:nvGraphicFramePr>
          <p:xfrm>
            <a:off x="715963" y="804863"/>
            <a:ext cx="4743450" cy="408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92" name="Graph" r:id="rId3" imgW="3645408" imgH="3137002" progId="Origin50.Graph">
                    <p:embed/>
                  </p:oleObj>
                </mc:Choice>
                <mc:Fallback>
                  <p:oleObj name="Graph" r:id="rId3" imgW="3645408" imgH="3137002" progId="Origin50.Graph">
                    <p:embed/>
                    <p:pic>
                      <p:nvPicPr>
                        <p:cNvPr id="645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963" y="804863"/>
                          <a:ext cx="4743450" cy="408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78841" y="5919995"/>
            <a:ext cx="2820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Water     2.6±0.2 </a:t>
            </a:r>
            <a:r>
              <a:rPr lang="en-US" altLang="zh-CN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KF 5M    4.0±0.2ps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830997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水分子转动导致各向异性的衰减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3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46805"/>
              </p:ext>
            </p:extLst>
          </p:nvPr>
        </p:nvGraphicFramePr>
        <p:xfrm>
          <a:off x="-110613" y="2051440"/>
          <a:ext cx="5066071" cy="469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71" name="Graph" r:id="rId3" imgW="3901320" imgH="2986920" progId="Origin50.Graph">
                  <p:embed/>
                </p:oleObj>
              </mc:Choice>
              <mc:Fallback>
                <p:oleObj name="Graph" r:id="rId3" imgW="3901320" imgH="2986920" progId="Origin50.Graph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0613" y="2051440"/>
                        <a:ext cx="5066071" cy="4695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662554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水溶液里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13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C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15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共振能量传递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导致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各向异性的衰减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4384521" y="2484290"/>
            <a:ext cx="4570412" cy="3684822"/>
            <a:chOff x="4465638" y="3136666"/>
            <a:chExt cx="4570412" cy="3684822"/>
          </a:xfrm>
        </p:grpSpPr>
        <p:graphicFrame>
          <p:nvGraphicFramePr>
            <p:cNvPr id="6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4465638" y="3162300"/>
            <a:ext cx="4570412" cy="3659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072" name="Graph" r:id="rId5" imgW="3901320" imgH="2935800" progId="Origin50.Graph">
                    <p:embed/>
                  </p:oleObj>
                </mc:Choice>
                <mc:Fallback>
                  <p:oleObj name="Graph" r:id="rId5" imgW="3901320" imgH="2935800" progId="Origin50.Graph">
                    <p:embed/>
                    <p:pic>
                      <p:nvPicPr>
                        <p:cNvPr id="3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5638" y="3162300"/>
                          <a:ext cx="4570412" cy="3659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V="1">
              <a:off x="6227955" y="3593601"/>
              <a:ext cx="0" cy="26309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7812716" y="3601513"/>
              <a:ext cx="0" cy="26230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227955" y="5239422"/>
              <a:ext cx="1571741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6626005" y="4655867"/>
              <a:ext cx="896544" cy="369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FF00"/>
                  </a:solidFill>
                  <a:latin typeface="Times New Roman" pitchFamily="18" charset="0"/>
                </a:rPr>
                <a:t>75 cm</a:t>
              </a:r>
              <a:r>
                <a:rPr lang="en-US" altLang="zh-CN" b="1" baseline="30000" dirty="0">
                  <a:solidFill>
                    <a:srgbClr val="00FF00"/>
                  </a:solidFill>
                  <a:latin typeface="Times New Roman" pitchFamily="18" charset="0"/>
                </a:rPr>
                <a:t>-1</a:t>
              </a:r>
            </a:p>
          </p:txBody>
        </p:sp>
        <p:grpSp>
          <p:nvGrpSpPr>
            <p:cNvPr id="11" name="Group 56"/>
            <p:cNvGrpSpPr/>
            <p:nvPr/>
          </p:nvGrpSpPr>
          <p:grpSpPr>
            <a:xfrm>
              <a:off x="5397255" y="3136666"/>
              <a:ext cx="2817469" cy="370625"/>
              <a:chOff x="5397255" y="3136666"/>
              <a:chExt cx="2817469" cy="370625"/>
            </a:xfrm>
          </p:grpSpPr>
          <p:sp>
            <p:nvSpPr>
              <p:cNvPr id="12" name="TextBox 45"/>
              <p:cNvSpPr txBox="1">
                <a:spLocks noChangeArrowheads="1"/>
              </p:cNvSpPr>
              <p:nvPr/>
            </p:nvSpPr>
            <p:spPr bwMode="auto">
              <a:xfrm>
                <a:off x="5397255" y="3136666"/>
                <a:ext cx="1054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CN" b="1" baseline="30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r>
                  <a:rPr lang="en-US" altLang="zh-CN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altLang="zh-CN" b="1" baseline="30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altLang="zh-CN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b="1" baseline="30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zh-CN" altLang="en-US" b="1" baseline="30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46"/>
              <p:cNvSpPr txBox="1">
                <a:spLocks noChangeArrowheads="1"/>
              </p:cNvSpPr>
              <p:nvPr/>
            </p:nvSpPr>
            <p:spPr bwMode="auto">
              <a:xfrm>
                <a:off x="7471774" y="3137959"/>
                <a:ext cx="7429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SCN</a:t>
                </a:r>
                <a:r>
                  <a:rPr lang="en-US" altLang="zh-CN" b="1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zh-CN" altLang="en-US" b="1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0887" y="1185275"/>
            <a:ext cx="7466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共振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(resonance):</a:t>
            </a:r>
            <a:endParaRPr lang="en-US" altLang="zh-CN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54045"/>
              </p:ext>
            </p:extLst>
          </p:nvPr>
        </p:nvGraphicFramePr>
        <p:xfrm>
          <a:off x="4877223" y="1135776"/>
          <a:ext cx="1526303" cy="638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73"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7223" y="1135776"/>
                        <a:ext cx="1526303" cy="638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1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662554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硫氰酸钾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晶体里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13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C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15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</a:t>
            </a:r>
            <a:r>
              <a:rPr lang="en-US" altLang="zh-CN" sz="28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共振能量传递各向异性的衰减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图片 14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7" y="1227475"/>
            <a:ext cx="3730829" cy="27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37865"/>
              </p:ext>
            </p:extLst>
          </p:nvPr>
        </p:nvGraphicFramePr>
        <p:xfrm>
          <a:off x="4294085" y="1018049"/>
          <a:ext cx="4048220" cy="304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4" name="Graph" r:id="rId4" imgW="3901320" imgH="2935800" progId="Origin50.Graph">
                  <p:embed/>
                </p:oleObj>
              </mc:Choice>
              <mc:Fallback>
                <p:oleObj name="Graph" r:id="rId4" imgW="3901320" imgH="2935800" progId="Origin50.Graph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085" y="1018049"/>
                        <a:ext cx="4048220" cy="3045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88891" y="4204418"/>
            <a:ext cx="7466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晶体里分子取向不随机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所以最终的各向异性不为零</a:t>
            </a:r>
            <a:endParaRPr lang="en-US" altLang="zh-CN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34500"/>
              </p:ext>
            </p:extLst>
          </p:nvPr>
        </p:nvGraphicFramePr>
        <p:xfrm>
          <a:off x="278805" y="4611880"/>
          <a:ext cx="3194440" cy="11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5" name="Equation" r:id="rId6" imgW="2171520" imgH="774360" progId="Equation.DSMT4">
                  <p:embed/>
                </p:oleObj>
              </mc:Choice>
              <mc:Fallback>
                <p:oleObj name="Equation" r:id="rId6" imgW="2171520" imgH="77436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05" y="4611880"/>
                        <a:ext cx="3194440" cy="1140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222503"/>
              </p:ext>
            </p:extLst>
          </p:nvPr>
        </p:nvGraphicFramePr>
        <p:xfrm>
          <a:off x="3726274" y="4769526"/>
          <a:ext cx="3006366" cy="106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6" name="Equation" r:id="rId8" imgW="1206360" imgH="431640" progId="Equation.DSMT4">
                  <p:embed/>
                </p:oleObj>
              </mc:Choice>
              <mc:Fallback>
                <p:oleObj name="Equation" r:id="rId8" imgW="1206360" imgH="431640" progId="Equation.DSMT4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274" y="4769526"/>
                        <a:ext cx="3006366" cy="1065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68660"/>
              </p:ext>
            </p:extLst>
          </p:nvPr>
        </p:nvGraphicFramePr>
        <p:xfrm>
          <a:off x="3846512" y="5956352"/>
          <a:ext cx="2922997" cy="566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7" name="Equation" r:id="rId10" imgW="1244520" imgH="241200" progId="Equation.DSMT4">
                  <p:embed/>
                </p:oleObj>
              </mc:Choice>
              <mc:Fallback>
                <p:oleObj name="Equation" r:id="rId10" imgW="1244520" imgH="241200" progId="Equation.DSMT4">
                  <p:embed/>
                  <p:pic>
                    <p:nvPicPr>
                      <p:cNvPr id="145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2" y="5956352"/>
                        <a:ext cx="2922997" cy="566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85296"/>
              </p:ext>
            </p:extLst>
          </p:nvPr>
        </p:nvGraphicFramePr>
        <p:xfrm>
          <a:off x="353959" y="5908061"/>
          <a:ext cx="2565511" cy="63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8" name="Equation" r:id="rId12" imgW="977760" imgH="241200" progId="Equation.DSMT4">
                  <p:embed/>
                </p:oleObj>
              </mc:Choice>
              <mc:Fallback>
                <p:oleObj name="Equation" r:id="rId12" imgW="977760" imgH="241200" progId="Equation.DSMT4">
                  <p:embed/>
                  <p:pic>
                    <p:nvPicPr>
                      <p:cNvPr id="145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59" y="5908061"/>
                        <a:ext cx="2565511" cy="632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1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-27055" y="56267"/>
            <a:ext cx="9094348" cy="662554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各向异性衰减测能量传递的限制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92462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97" y="1385469"/>
            <a:ext cx="74661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分子转动也会导致各向异性衰减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在室温液体里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一般小分子的转动为几皮秒到几十皮秒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要求能量传递也必须在这个时间尺度</a:t>
            </a:r>
            <a:r>
              <a:rPr lang="en-US" altLang="zh-CN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7665" y="2809379"/>
            <a:ext cx="74661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实验信号基于分子的激发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而激发有相对固定的寿命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如在室温液体里一般化学键的振动寿命为几皮秒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极少数可达百皮秒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分子的电子激发态寿命为几到几十纳秒</a:t>
            </a:r>
            <a:r>
              <a:rPr lang="en-US" altLang="zh-CN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要求能量传递必须匹配这些时间尺度</a:t>
            </a:r>
            <a:endParaRPr lang="en-US" altLang="zh-CN" sz="24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00453" y="2185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4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53678" y="960878"/>
            <a:ext cx="8858515" cy="3457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假设谐振子被一个</a:t>
            </a:r>
            <a:r>
              <a:rPr lang="en-US" altLang="zh-CN" sz="1600" b="1" dirty="0" err="1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bx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的势能微扰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为常数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buAutoNum type="alphaLcParenBoth"/>
            </a:pP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用一阶与二阶微扰计算能量的校正值</a:t>
            </a:r>
            <a:endParaRPr lang="en-US" altLang="zh-CN" sz="16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lphaLcParenBoth"/>
            </a:pPr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lphaLcParenBoth"/>
            </a:pP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这个问题可以直接解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x’=</a:t>
            </a:r>
            <a:r>
              <a:rPr lang="en-US" altLang="zh-CN" sz="1600" b="1" dirty="0" err="1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x+b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/k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取代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x.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比较直接解的能级与微扰得到的差别</a:t>
            </a:r>
            <a:endParaRPr lang="en-US" altLang="zh-CN" sz="16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lphaLcParenBoth"/>
            </a:pPr>
            <a:endParaRPr lang="en-US" altLang="zh-CN" sz="1600" b="1" baseline="-25000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 startAt="2"/>
            </a:pP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推导偶极偶极相互作用的耦合强度方程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并推导当给受体在传能过程中随机分布时取向因子的</a:t>
            </a:r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具体值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这种假设常用于分子转动快于能量传递的情况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6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 startAt="2"/>
            </a:pPr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 startAt="3"/>
            </a:pP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H=H</a:t>
            </a:r>
            <a:r>
              <a:rPr lang="en-US" altLang="zh-CN" sz="1600" b="1" baseline="30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6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+H’, 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600" b="1" baseline="30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是谐振子能量算符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,H’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是微扰</a:t>
            </a:r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在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t&lt;0,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体系在最低谐振子态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C*</a:t>
            </a:r>
            <a:r>
              <a:rPr lang="en-US" altLang="zh-CN" sz="1600" b="1" baseline="-25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C=1. 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利用含时微扰</a:t>
            </a:r>
            <a:endParaRPr lang="en-US" altLang="zh-CN" sz="1600" b="1" dirty="0" smtClean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计算系统在       的随时间变化的可能性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什么情况下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C*</a:t>
            </a:r>
            <a:r>
              <a:rPr lang="en-US" altLang="zh-CN" sz="1600" b="1" baseline="-25000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C=1</a:t>
            </a:r>
            <a:endParaRPr lang="en-US" altLang="zh-CN" sz="16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不是一个好的假设</a:t>
            </a:r>
            <a:r>
              <a:rPr lang="en-US" altLang="zh-CN" sz="1600" b="1" dirty="0" smtClean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endParaRPr lang="en-US" altLang="zh-CN" sz="1600" b="1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07929"/>
              </p:ext>
            </p:extLst>
          </p:nvPr>
        </p:nvGraphicFramePr>
        <p:xfrm>
          <a:off x="5702526" y="2900376"/>
          <a:ext cx="2054652" cy="105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52" name="Equation" r:id="rId3" imgW="1307880" imgH="672840" progId="Equation.DSMT4">
                  <p:embed/>
                </p:oleObj>
              </mc:Choice>
              <mc:Fallback>
                <p:oleObj name="Equation" r:id="rId3" imgW="13078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526" y="2900376"/>
                        <a:ext cx="2054652" cy="105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61583"/>
              </p:ext>
            </p:extLst>
          </p:nvPr>
        </p:nvGraphicFramePr>
        <p:xfrm>
          <a:off x="1487746" y="3583769"/>
          <a:ext cx="297769" cy="297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53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7746" y="3583769"/>
                        <a:ext cx="297769" cy="297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57354"/>
              </p:ext>
            </p:extLst>
          </p:nvPr>
        </p:nvGraphicFramePr>
        <p:xfrm>
          <a:off x="665468" y="266617"/>
          <a:ext cx="7360490" cy="117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3" name="Equation" r:id="rId3" imgW="5740200" imgH="914400" progId="Equation.DSMT4">
                  <p:embed/>
                </p:oleObj>
              </mc:Choice>
              <mc:Fallback>
                <p:oleObj name="Equation" r:id="rId3" imgW="5740200" imgH="9144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68" y="266617"/>
                        <a:ext cx="7360490" cy="117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98529"/>
              </p:ext>
            </p:extLst>
          </p:nvPr>
        </p:nvGraphicFramePr>
        <p:xfrm>
          <a:off x="571215" y="1724734"/>
          <a:ext cx="8466137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4" name="Equation" r:id="rId5" imgW="6603840" imgH="1295280" progId="Equation.DSMT4">
                  <p:embed/>
                </p:oleObj>
              </mc:Choice>
              <mc:Fallback>
                <p:oleObj name="Equation" r:id="rId5" imgW="6603840" imgH="129528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15" y="1724734"/>
                        <a:ext cx="8466137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59220"/>
              </p:ext>
            </p:extLst>
          </p:nvPr>
        </p:nvGraphicFramePr>
        <p:xfrm>
          <a:off x="795224" y="3429000"/>
          <a:ext cx="496752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5" name="Equation" r:id="rId7" imgW="2057400" imgH="330120" progId="Equation.DSMT4">
                  <p:embed/>
                </p:oleObj>
              </mc:Choice>
              <mc:Fallback>
                <p:oleObj name="Equation" r:id="rId7" imgW="2057400" imgH="33012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24" y="3429000"/>
                        <a:ext cx="496752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123780"/>
              </p:ext>
            </p:extLst>
          </p:nvPr>
        </p:nvGraphicFramePr>
        <p:xfrm>
          <a:off x="666253" y="5391569"/>
          <a:ext cx="54705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6" name="Equation" r:id="rId9" imgW="4267080" imgH="419040" progId="Equation.DSMT4">
                  <p:embed/>
                </p:oleObj>
              </mc:Choice>
              <mc:Fallback>
                <p:oleObj name="Equation" r:id="rId9" imgW="4267080" imgH="41904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53" y="5391569"/>
                        <a:ext cx="54705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04049"/>
              </p:ext>
            </p:extLst>
          </p:nvPr>
        </p:nvGraphicFramePr>
        <p:xfrm>
          <a:off x="708025" y="4542525"/>
          <a:ext cx="3924568" cy="66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7" name="Equation" r:id="rId11" imgW="2095200" imgH="355320" progId="Equation.DSMT4">
                  <p:embed/>
                </p:oleObj>
              </mc:Choice>
              <mc:Fallback>
                <p:oleObj name="Equation" r:id="rId11" imgW="2095200" imgH="35532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542525"/>
                        <a:ext cx="3924568" cy="665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54123"/>
              </p:ext>
            </p:extLst>
          </p:nvPr>
        </p:nvGraphicFramePr>
        <p:xfrm>
          <a:off x="737863" y="384403"/>
          <a:ext cx="54705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79" name="Equation" r:id="rId3" imgW="4267080" imgH="419040" progId="Equation.DSMT4">
                  <p:embed/>
                </p:oleObj>
              </mc:Choice>
              <mc:Fallback>
                <p:oleObj name="Equation" r:id="rId3" imgW="426708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63" y="384403"/>
                        <a:ext cx="54705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9578" y="1172134"/>
            <a:ext cx="7606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</a:t>
            </a:r>
            <a:r>
              <a:rPr lang="zh-CN" altLang="en-US" sz="24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阶的校正函数是不同能级的零</a:t>
            </a:r>
            <a:r>
              <a:rPr lang="zh-CN" altLang="en-US" sz="24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</a:t>
            </a:r>
            <a:r>
              <a:rPr lang="zh-CN" altLang="en-US" sz="24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函数的线性组合</a:t>
            </a:r>
            <a:endParaRPr lang="en-US" altLang="en-US" sz="24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64154"/>
              </p:ext>
            </p:extLst>
          </p:nvPr>
        </p:nvGraphicFramePr>
        <p:xfrm>
          <a:off x="887949" y="1759083"/>
          <a:ext cx="2543806" cy="8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0" name="Equation" r:id="rId5" imgW="1701720" imgH="558720" progId="Equation.DSMT4">
                  <p:embed/>
                </p:oleObj>
              </mc:Choice>
              <mc:Fallback>
                <p:oleObj name="Equation" r:id="rId5" imgW="1701720" imgH="5587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49" y="1759083"/>
                        <a:ext cx="2543806" cy="836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37911"/>
              </p:ext>
            </p:extLst>
          </p:nvPr>
        </p:nvGraphicFramePr>
        <p:xfrm>
          <a:off x="844685" y="2865438"/>
          <a:ext cx="66436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1" name="Equation" r:id="rId7" imgW="5181480" imgH="558720" progId="Equation.DSMT4">
                  <p:embed/>
                </p:oleObj>
              </mc:Choice>
              <mc:Fallback>
                <p:oleObj name="Equation" r:id="rId7" imgW="5181480" imgH="5587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685" y="2865438"/>
                        <a:ext cx="66436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651858"/>
              </p:ext>
            </p:extLst>
          </p:nvPr>
        </p:nvGraphicFramePr>
        <p:xfrm>
          <a:off x="898525" y="3776663"/>
          <a:ext cx="65960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2" name="Equation" r:id="rId9" imgW="5143320" imgH="558720" progId="Equation.DSMT4">
                  <p:embed/>
                </p:oleObj>
              </mc:Choice>
              <mc:Fallback>
                <p:oleObj name="Equation" r:id="rId9" imgW="51433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776663"/>
                        <a:ext cx="65960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78623"/>
              </p:ext>
            </p:extLst>
          </p:nvPr>
        </p:nvGraphicFramePr>
        <p:xfrm>
          <a:off x="1023938" y="4772025"/>
          <a:ext cx="48212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3" name="Equation" r:id="rId11" imgW="3759120" imgH="558720" progId="Equation.DSMT4">
                  <p:embed/>
                </p:oleObj>
              </mc:Choice>
              <mc:Fallback>
                <p:oleObj name="Equation" r:id="rId11" imgW="3759120" imgH="55872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772025"/>
                        <a:ext cx="48212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78834"/>
              </p:ext>
            </p:extLst>
          </p:nvPr>
        </p:nvGraphicFramePr>
        <p:xfrm>
          <a:off x="1064466" y="5727585"/>
          <a:ext cx="59594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84" name="Equation" r:id="rId13" imgW="4647960" imgH="558720" progId="Equation.DSMT4">
                  <p:embed/>
                </p:oleObj>
              </mc:Choice>
              <mc:Fallback>
                <p:oleObj name="Equation" r:id="rId13" imgW="4647960" imgH="55872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466" y="5727585"/>
                        <a:ext cx="59594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5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29584"/>
              </p:ext>
            </p:extLst>
          </p:nvPr>
        </p:nvGraphicFramePr>
        <p:xfrm>
          <a:off x="983307" y="316934"/>
          <a:ext cx="59594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4" name="Equation" r:id="rId3" imgW="4647960" imgH="558720" progId="Equation.DSMT4">
                  <p:embed/>
                </p:oleObj>
              </mc:Choice>
              <mc:Fallback>
                <p:oleObj name="Equation" r:id="rId3" imgW="4647960" imgH="55872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307" y="316934"/>
                        <a:ext cx="59594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2443" y="1134421"/>
            <a:ext cx="3561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边永远等于零</a:t>
            </a:r>
            <a:r>
              <a:rPr lang="en-US" altLang="zh-CN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endParaRPr lang="en-US" altLang="en-US" sz="2800" b="1" dirty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03666"/>
              </p:ext>
            </p:extLst>
          </p:nvPr>
        </p:nvGraphicFramePr>
        <p:xfrm>
          <a:off x="4140988" y="1054306"/>
          <a:ext cx="1829083" cy="58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5" name="Equation" r:id="rId5" imgW="876240" imgH="279360" progId="Equation.DSMT4">
                  <p:embed/>
                </p:oleObj>
              </mc:Choice>
              <mc:Fallback>
                <p:oleObj name="Equation" r:id="rId5" imgW="876240" imgH="27936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988" y="1054306"/>
                        <a:ext cx="1829083" cy="583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79407"/>
              </p:ext>
            </p:extLst>
          </p:nvPr>
        </p:nvGraphicFramePr>
        <p:xfrm>
          <a:off x="1169490" y="2029436"/>
          <a:ext cx="30130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6" name="Equation" r:id="rId7" imgW="2349360" imgH="419040" progId="Equation.DSMT4">
                  <p:embed/>
                </p:oleObj>
              </mc:Choice>
              <mc:Fallback>
                <p:oleObj name="Equation" r:id="rId7" imgW="2349360" imgH="41904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490" y="2029436"/>
                        <a:ext cx="30130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826409"/>
              </p:ext>
            </p:extLst>
          </p:nvPr>
        </p:nvGraphicFramePr>
        <p:xfrm>
          <a:off x="1128713" y="2938463"/>
          <a:ext cx="42005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7" name="Equation" r:id="rId9" imgW="3276360" imgH="419040" progId="Equation.DSMT4">
                  <p:embed/>
                </p:oleObj>
              </mc:Choice>
              <mc:Fallback>
                <p:oleObj name="Equation" r:id="rId9" imgW="327636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938463"/>
                        <a:ext cx="42005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75754"/>
              </p:ext>
            </p:extLst>
          </p:nvPr>
        </p:nvGraphicFramePr>
        <p:xfrm>
          <a:off x="1173773" y="3659234"/>
          <a:ext cx="2682986" cy="71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8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773" y="3659234"/>
                        <a:ext cx="2682986" cy="717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11174" y="4516980"/>
            <a:ext cx="3561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把系数</a:t>
            </a:r>
            <a:r>
              <a:rPr lang="el-GR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λ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并入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E’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H’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984"/>
              </p:ext>
            </p:extLst>
          </p:nvPr>
        </p:nvGraphicFramePr>
        <p:xfrm>
          <a:off x="1301750" y="5218113"/>
          <a:ext cx="2419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49" name="Equation" r:id="rId13" imgW="812520" imgH="241200" progId="Equation.DSMT4">
                  <p:embed/>
                </p:oleObj>
              </mc:Choice>
              <mc:Fallback>
                <p:oleObj name="Equation" r:id="rId13" imgW="812520" imgH="24120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5218113"/>
                        <a:ext cx="24193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61978"/>
              </p:ext>
            </p:extLst>
          </p:nvPr>
        </p:nvGraphicFramePr>
        <p:xfrm>
          <a:off x="1274716" y="5990352"/>
          <a:ext cx="3850008" cy="62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50" name="Equation" r:id="rId15" imgW="2577960" imgH="419040" progId="Equation.DSMT4">
                  <p:embed/>
                </p:oleObj>
              </mc:Choice>
              <mc:Fallback>
                <p:oleObj name="Equation" r:id="rId15" imgW="2577960" imgH="4190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16" y="5990352"/>
                        <a:ext cx="3850008" cy="626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21562" y="5015662"/>
            <a:ext cx="35619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阶能量校正值是一阶校正算符</a:t>
            </a:r>
            <a:r>
              <a:rPr lang="en-US" altLang="zh-CN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H’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对零阶方程的期望值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9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4216" y="200183"/>
            <a:ext cx="328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b="1" dirty="0" smtClean="0">
                <a:solidFill>
                  <a:srgbClr val="66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阶函数的校正值</a:t>
            </a:r>
            <a:endParaRPr lang="en-US" altLang="zh-CN" sz="2800" b="1" dirty="0" smtClean="0">
              <a:solidFill>
                <a:srgbClr val="66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79711"/>
              </p:ext>
            </p:extLst>
          </p:nvPr>
        </p:nvGraphicFramePr>
        <p:xfrm>
          <a:off x="3228660" y="909611"/>
          <a:ext cx="2543806" cy="8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0" name="Equation" r:id="rId3" imgW="1701720" imgH="558720" progId="Equation.DSMT4">
                  <p:embed/>
                </p:oleObj>
              </mc:Choice>
              <mc:Fallback>
                <p:oleObj name="Equation" r:id="rId3" imgW="1701720" imgH="55872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660" y="909611"/>
                        <a:ext cx="2543806" cy="836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03703"/>
              </p:ext>
            </p:extLst>
          </p:nvPr>
        </p:nvGraphicFramePr>
        <p:xfrm>
          <a:off x="1099687" y="1844863"/>
          <a:ext cx="48212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1" name="Equation" r:id="rId5" imgW="3759120" imgH="558720" progId="Equation.DSMT4">
                  <p:embed/>
                </p:oleObj>
              </mc:Choice>
              <mc:Fallback>
                <p:oleObj name="Equation" r:id="rId5" imgW="3759120" imgH="55872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687" y="1844863"/>
                        <a:ext cx="482123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54427"/>
              </p:ext>
            </p:extLst>
          </p:nvPr>
        </p:nvGraphicFramePr>
        <p:xfrm>
          <a:off x="1050700" y="2763030"/>
          <a:ext cx="59753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2" name="Equation" r:id="rId7" imgW="4660560" imgH="571320" progId="Equation.DSMT4">
                  <p:embed/>
                </p:oleObj>
              </mc:Choice>
              <mc:Fallback>
                <p:oleObj name="Equation" r:id="rId7" imgW="4660560" imgH="57132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700" y="2763030"/>
                        <a:ext cx="59753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2695" y="3598974"/>
            <a:ext cx="328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左边等于零除非 </a:t>
            </a:r>
            <a:r>
              <a:rPr lang="en-US" altLang="zh-CN" sz="2800" b="1" dirty="0" err="1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800" b="1" dirty="0" smtClean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=j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07321"/>
              </p:ext>
            </p:extLst>
          </p:nvPr>
        </p:nvGraphicFramePr>
        <p:xfrm>
          <a:off x="1044698" y="4321890"/>
          <a:ext cx="6990119" cy="52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3" name="Equation" r:id="rId9" imgW="5879880" imgH="444240" progId="Equation.DSMT4">
                  <p:embed/>
                </p:oleObj>
              </mc:Choice>
              <mc:Fallback>
                <p:oleObj name="Equation" r:id="rId9" imgW="5879880" imgH="444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698" y="4321890"/>
                        <a:ext cx="6990119" cy="528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28005"/>
              </p:ext>
            </p:extLst>
          </p:nvPr>
        </p:nvGraphicFramePr>
        <p:xfrm>
          <a:off x="1039089" y="5187884"/>
          <a:ext cx="63420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4" name="Equation" r:id="rId11" imgW="5333760" imgH="838080" progId="Equation.DSMT4">
                  <p:embed/>
                </p:oleObj>
              </mc:Choice>
              <mc:Fallback>
                <p:oleObj name="Equation" r:id="rId11" imgW="5333760" imgH="83808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89" y="5187884"/>
                        <a:ext cx="63420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91638"/>
              </p:ext>
            </p:extLst>
          </p:nvPr>
        </p:nvGraphicFramePr>
        <p:xfrm>
          <a:off x="4141637" y="3607081"/>
          <a:ext cx="890991" cy="56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85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41637" y="3607081"/>
                        <a:ext cx="890991" cy="562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4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471883"/>
              </p:ext>
            </p:extLst>
          </p:nvPr>
        </p:nvGraphicFramePr>
        <p:xfrm>
          <a:off x="1017446" y="210085"/>
          <a:ext cx="63420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5" name="Equation" r:id="rId3" imgW="5333760" imgH="838080" progId="Equation.DSMT4">
                  <p:embed/>
                </p:oleObj>
              </mc:Choice>
              <mc:Fallback>
                <p:oleObj name="Equation" r:id="rId3" imgW="5333760" imgH="83808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46" y="210085"/>
                        <a:ext cx="63420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62044"/>
              </p:ext>
            </p:extLst>
          </p:nvPr>
        </p:nvGraphicFramePr>
        <p:xfrm>
          <a:off x="1145559" y="1331642"/>
          <a:ext cx="2543806" cy="8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6" name="Equation" r:id="rId5" imgW="1701720" imgH="558720" progId="Equation.DSMT4">
                  <p:embed/>
                </p:oleObj>
              </mc:Choice>
              <mc:Fallback>
                <p:oleObj name="Equation" r:id="rId5" imgW="1701720" imgH="55872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559" y="1331642"/>
                        <a:ext cx="2543806" cy="836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61917"/>
              </p:ext>
            </p:extLst>
          </p:nvPr>
        </p:nvGraphicFramePr>
        <p:xfrm>
          <a:off x="1146673" y="2283839"/>
          <a:ext cx="4216908" cy="114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77" name="Equation" r:id="rId7" imgW="1777680" imgH="482400" progId="Equation.DSMT4">
                  <p:embed/>
                </p:oleObj>
              </mc:Choice>
              <mc:Fallback>
                <p:oleObj name="Equation" r:id="rId7" imgW="1777680" imgH="4824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673" y="2283839"/>
                        <a:ext cx="4216908" cy="1145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1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16199</TotalTime>
  <Words>1924</Words>
  <Application>Microsoft Office PowerPoint</Application>
  <PresentationFormat>全屏显示(4:3)</PresentationFormat>
  <Paragraphs>166</Paragraphs>
  <Slides>48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Equation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Junrong Zheng</dc:creator>
  <cp:lastModifiedBy>Junrong Zheng</cp:lastModifiedBy>
  <cp:revision>1090</cp:revision>
  <dcterms:created xsi:type="dcterms:W3CDTF">2021-04-29T07:31:06Z</dcterms:created>
  <dcterms:modified xsi:type="dcterms:W3CDTF">2021-09-30T11:22:43Z</dcterms:modified>
</cp:coreProperties>
</file>